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83" r:id="rId2"/>
    <p:sldId id="284" r:id="rId3"/>
    <p:sldId id="285" r:id="rId4"/>
    <p:sldId id="309" r:id="rId5"/>
    <p:sldId id="310" r:id="rId6"/>
    <p:sldId id="312" r:id="rId7"/>
    <p:sldId id="313" r:id="rId8"/>
    <p:sldId id="314" r:id="rId9"/>
    <p:sldId id="315" r:id="rId10"/>
    <p:sldId id="316" r:id="rId11"/>
    <p:sldId id="317" r:id="rId12"/>
    <p:sldId id="319" r:id="rId13"/>
    <p:sldId id="320" r:id="rId14"/>
    <p:sldId id="321" r:id="rId15"/>
    <p:sldId id="325" r:id="rId16"/>
    <p:sldId id="331" r:id="rId17"/>
    <p:sldId id="322" r:id="rId18"/>
    <p:sldId id="324" r:id="rId19"/>
    <p:sldId id="332" r:id="rId20"/>
    <p:sldId id="333" r:id="rId21"/>
    <p:sldId id="347" r:id="rId22"/>
    <p:sldId id="349" r:id="rId23"/>
    <p:sldId id="348" r:id="rId24"/>
    <p:sldId id="350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26" r:id="rId33"/>
    <p:sldId id="329" r:id="rId34"/>
    <p:sldId id="327" r:id="rId35"/>
    <p:sldId id="307" r:id="rId36"/>
    <p:sldId id="306" r:id="rId37"/>
    <p:sldId id="330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9E7D"/>
    <a:srgbClr val="C5EBCD"/>
    <a:srgbClr val="FEEAA0"/>
    <a:srgbClr val="FCC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09" autoAdjust="0"/>
    <p:restoredTop sz="94650"/>
  </p:normalViewPr>
  <p:slideViewPr>
    <p:cSldViewPr snapToGrid="0" snapToObjects="1">
      <p:cViewPr varScale="1">
        <p:scale>
          <a:sx n="114" d="100"/>
          <a:sy n="114" d="100"/>
        </p:scale>
        <p:origin x="7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50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220FC7-6461-4309-8A06-BF59D7D7FA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8C0ABF-A65F-476A-8CA6-4FB1A0BCF698}">
      <dgm:prSet phldrT="[Text]"/>
      <dgm:spPr>
        <a:solidFill>
          <a:srgbClr val="FFC000"/>
        </a:solidFill>
      </dgm:spPr>
      <dgm:t>
        <a:bodyPr/>
        <a:lstStyle/>
        <a:p>
          <a:r>
            <a:rPr lang="en-US" altLang="zh-TW" dirty="0"/>
            <a:t>1 HR</a:t>
          </a:r>
          <a:endParaRPr lang="en-US" dirty="0"/>
        </a:p>
      </dgm:t>
    </dgm:pt>
    <dgm:pt modelId="{1AC6FA0A-3FDF-416F-912B-C96CA5B10452}" type="parTrans" cxnId="{2CAF6CBC-705D-4EA5-B5CD-6EC449D997E8}">
      <dgm:prSet/>
      <dgm:spPr/>
      <dgm:t>
        <a:bodyPr/>
        <a:lstStyle/>
        <a:p>
          <a:endParaRPr lang="en-US"/>
        </a:p>
      </dgm:t>
    </dgm:pt>
    <dgm:pt modelId="{6772DB1A-3ED1-4BFC-9AA7-1B5326686F31}" type="sibTrans" cxnId="{2CAF6CBC-705D-4EA5-B5CD-6EC449D997E8}">
      <dgm:prSet/>
      <dgm:spPr/>
      <dgm:t>
        <a:bodyPr/>
        <a:lstStyle/>
        <a:p>
          <a:endParaRPr lang="en-US"/>
        </a:p>
      </dgm:t>
    </dgm:pt>
    <dgm:pt modelId="{8FAE2536-166F-40EC-B312-3241E408139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zh-TW" dirty="0"/>
            <a:t>6 HRs</a:t>
          </a:r>
          <a:endParaRPr lang="en-US" dirty="0"/>
        </a:p>
      </dgm:t>
    </dgm:pt>
    <dgm:pt modelId="{7CC2DFDA-B087-43B2-A5E3-86219DFFBECD}" type="parTrans" cxnId="{4850A7F1-CFE7-4AF6-BF06-02F964DCB727}">
      <dgm:prSet/>
      <dgm:spPr/>
      <dgm:t>
        <a:bodyPr/>
        <a:lstStyle/>
        <a:p>
          <a:endParaRPr lang="en-US"/>
        </a:p>
      </dgm:t>
    </dgm:pt>
    <dgm:pt modelId="{D59310FA-56EE-4166-B668-2C14F24FEF80}" type="sibTrans" cxnId="{4850A7F1-CFE7-4AF6-BF06-02F964DCB727}">
      <dgm:prSet/>
      <dgm:spPr/>
      <dgm:t>
        <a:bodyPr/>
        <a:lstStyle/>
        <a:p>
          <a:endParaRPr lang="en-US"/>
        </a:p>
      </dgm:t>
    </dgm:pt>
    <dgm:pt modelId="{7D4FF071-10EB-46FF-833B-568201E167E2}">
      <dgm:prSet phldrT="[Text]"/>
      <dgm:spPr>
        <a:solidFill>
          <a:srgbClr val="C00000"/>
        </a:solidFill>
      </dgm:spPr>
      <dgm:t>
        <a:bodyPr/>
        <a:lstStyle/>
        <a:p>
          <a:r>
            <a:rPr lang="en-US" altLang="zh-TW" dirty="0"/>
            <a:t>24 HRs</a:t>
          </a:r>
          <a:endParaRPr lang="en-US" dirty="0"/>
        </a:p>
      </dgm:t>
    </dgm:pt>
    <dgm:pt modelId="{7CFC41B5-B3E3-45AE-B0ED-06E251FA061B}" type="parTrans" cxnId="{2CE791BB-42A3-42A9-BDBF-6895BB9EB6EB}">
      <dgm:prSet/>
      <dgm:spPr/>
      <dgm:t>
        <a:bodyPr/>
        <a:lstStyle/>
        <a:p>
          <a:endParaRPr lang="en-US"/>
        </a:p>
      </dgm:t>
    </dgm:pt>
    <dgm:pt modelId="{6A47A789-340F-4710-8AA3-E704B628E3CB}" type="sibTrans" cxnId="{2CE791BB-42A3-42A9-BDBF-6895BB9EB6EB}">
      <dgm:prSet/>
      <dgm:spPr/>
      <dgm:t>
        <a:bodyPr/>
        <a:lstStyle/>
        <a:p>
          <a:endParaRPr lang="en-US"/>
        </a:p>
      </dgm:t>
    </dgm:pt>
    <dgm:pt modelId="{1F1BB45A-CF39-46C8-A7EC-A23D3E78C0CD}" type="pres">
      <dgm:prSet presAssocID="{19220FC7-6461-4309-8A06-BF59D7D7FA1B}" presName="Name0" presStyleCnt="0">
        <dgm:presLayoutVars>
          <dgm:dir/>
          <dgm:animLvl val="lvl"/>
          <dgm:resizeHandles val="exact"/>
        </dgm:presLayoutVars>
      </dgm:prSet>
      <dgm:spPr/>
    </dgm:pt>
    <dgm:pt modelId="{D866526B-18E7-4C1F-9E59-727BD314E5B1}" type="pres">
      <dgm:prSet presAssocID="{638C0ABF-A65F-476A-8CA6-4FB1A0BCF698}" presName="parTxOnly" presStyleLbl="node1" presStyleIdx="0" presStyleCnt="3" custScaleX="17766" custScaleY="16731" custLinFactNeighborX="-34257">
        <dgm:presLayoutVars>
          <dgm:chMax val="0"/>
          <dgm:chPref val="0"/>
          <dgm:bulletEnabled val="1"/>
        </dgm:presLayoutVars>
      </dgm:prSet>
      <dgm:spPr/>
    </dgm:pt>
    <dgm:pt modelId="{70BBA211-39AF-4D28-BF28-CC614DACE17C}" type="pres">
      <dgm:prSet presAssocID="{6772DB1A-3ED1-4BFC-9AA7-1B5326686F31}" presName="parTxOnlySpace" presStyleCnt="0"/>
      <dgm:spPr/>
    </dgm:pt>
    <dgm:pt modelId="{A310AD35-C4AB-4C35-A501-C61201468FA9}" type="pres">
      <dgm:prSet presAssocID="{8FAE2536-166F-40EC-B312-3241E4081399}" presName="parTxOnly" presStyleLbl="node1" presStyleIdx="1" presStyleCnt="3" custScaleX="17619" custScaleY="16731" custLinFactNeighborX="54893">
        <dgm:presLayoutVars>
          <dgm:chMax val="0"/>
          <dgm:chPref val="0"/>
          <dgm:bulletEnabled val="1"/>
        </dgm:presLayoutVars>
      </dgm:prSet>
      <dgm:spPr/>
    </dgm:pt>
    <dgm:pt modelId="{D20BB164-B886-4588-A4A3-B5A9CA4E9180}" type="pres">
      <dgm:prSet presAssocID="{D59310FA-56EE-4166-B668-2C14F24FEF80}" presName="parTxOnlySpace" presStyleCnt="0"/>
      <dgm:spPr/>
    </dgm:pt>
    <dgm:pt modelId="{104B409B-D2BE-4F08-9C43-0DC43DAD6DEB}" type="pres">
      <dgm:prSet presAssocID="{7D4FF071-10EB-46FF-833B-568201E167E2}" presName="parTxOnly" presStyleLbl="node1" presStyleIdx="2" presStyleCnt="3" custScaleX="55867" custScaleY="16731" custLinFactX="42996" custLinFactY="-100000" custLinFactNeighborX="100000" custLinFactNeighborY="-110830">
        <dgm:presLayoutVars>
          <dgm:chMax val="0"/>
          <dgm:chPref val="0"/>
          <dgm:bulletEnabled val="1"/>
        </dgm:presLayoutVars>
      </dgm:prSet>
      <dgm:spPr/>
    </dgm:pt>
  </dgm:ptLst>
  <dgm:cxnLst>
    <dgm:cxn modelId="{D6E95003-4531-42FD-9F90-FD31E9BD6ACC}" type="presOf" srcId="{8FAE2536-166F-40EC-B312-3241E4081399}" destId="{A310AD35-C4AB-4C35-A501-C61201468FA9}" srcOrd="0" destOrd="0" presId="urn:microsoft.com/office/officeart/2005/8/layout/chevron1"/>
    <dgm:cxn modelId="{163C6D4D-C1C5-4C57-9ADA-9BF9D9F85AF6}" type="presOf" srcId="{19220FC7-6461-4309-8A06-BF59D7D7FA1B}" destId="{1F1BB45A-CF39-46C8-A7EC-A23D3E78C0CD}" srcOrd="0" destOrd="0" presId="urn:microsoft.com/office/officeart/2005/8/layout/chevron1"/>
    <dgm:cxn modelId="{C0A8ABA7-2D89-47C5-B5E0-5152980E4B9F}" type="presOf" srcId="{7D4FF071-10EB-46FF-833B-568201E167E2}" destId="{104B409B-D2BE-4F08-9C43-0DC43DAD6DEB}" srcOrd="0" destOrd="0" presId="urn:microsoft.com/office/officeart/2005/8/layout/chevron1"/>
    <dgm:cxn modelId="{2CE791BB-42A3-42A9-BDBF-6895BB9EB6EB}" srcId="{19220FC7-6461-4309-8A06-BF59D7D7FA1B}" destId="{7D4FF071-10EB-46FF-833B-568201E167E2}" srcOrd="2" destOrd="0" parTransId="{7CFC41B5-B3E3-45AE-B0ED-06E251FA061B}" sibTransId="{6A47A789-340F-4710-8AA3-E704B628E3CB}"/>
    <dgm:cxn modelId="{2CAF6CBC-705D-4EA5-B5CD-6EC449D997E8}" srcId="{19220FC7-6461-4309-8A06-BF59D7D7FA1B}" destId="{638C0ABF-A65F-476A-8CA6-4FB1A0BCF698}" srcOrd="0" destOrd="0" parTransId="{1AC6FA0A-3FDF-416F-912B-C96CA5B10452}" sibTransId="{6772DB1A-3ED1-4BFC-9AA7-1B5326686F31}"/>
    <dgm:cxn modelId="{4850A7F1-CFE7-4AF6-BF06-02F964DCB727}" srcId="{19220FC7-6461-4309-8A06-BF59D7D7FA1B}" destId="{8FAE2536-166F-40EC-B312-3241E4081399}" srcOrd="1" destOrd="0" parTransId="{7CC2DFDA-B087-43B2-A5E3-86219DFFBECD}" sibTransId="{D59310FA-56EE-4166-B668-2C14F24FEF80}"/>
    <dgm:cxn modelId="{F10283F9-112D-4C3A-A98C-94F81F5AFDAF}" type="presOf" srcId="{638C0ABF-A65F-476A-8CA6-4FB1A0BCF698}" destId="{D866526B-18E7-4C1F-9E59-727BD314E5B1}" srcOrd="0" destOrd="0" presId="urn:microsoft.com/office/officeart/2005/8/layout/chevron1"/>
    <dgm:cxn modelId="{B76E31F9-EAB1-4608-987D-8D642638E364}" type="presParOf" srcId="{1F1BB45A-CF39-46C8-A7EC-A23D3E78C0CD}" destId="{D866526B-18E7-4C1F-9E59-727BD314E5B1}" srcOrd="0" destOrd="0" presId="urn:microsoft.com/office/officeart/2005/8/layout/chevron1"/>
    <dgm:cxn modelId="{D2833AEE-4F89-4ECC-B246-49CA067FBFDD}" type="presParOf" srcId="{1F1BB45A-CF39-46C8-A7EC-A23D3E78C0CD}" destId="{70BBA211-39AF-4D28-BF28-CC614DACE17C}" srcOrd="1" destOrd="0" presId="urn:microsoft.com/office/officeart/2005/8/layout/chevron1"/>
    <dgm:cxn modelId="{D3A7CE89-2244-4CD2-84AF-65B7E2F5948F}" type="presParOf" srcId="{1F1BB45A-CF39-46C8-A7EC-A23D3E78C0CD}" destId="{A310AD35-C4AB-4C35-A501-C61201468FA9}" srcOrd="2" destOrd="0" presId="urn:microsoft.com/office/officeart/2005/8/layout/chevron1"/>
    <dgm:cxn modelId="{69C95840-BA70-4633-8902-9874653186C2}" type="presParOf" srcId="{1F1BB45A-CF39-46C8-A7EC-A23D3E78C0CD}" destId="{D20BB164-B886-4588-A4A3-B5A9CA4E9180}" srcOrd="3" destOrd="0" presId="urn:microsoft.com/office/officeart/2005/8/layout/chevron1"/>
    <dgm:cxn modelId="{6F1A3991-0589-405F-ABA0-FB8C9D1CB6BA}" type="presParOf" srcId="{1F1BB45A-CF39-46C8-A7EC-A23D3E78C0CD}" destId="{104B409B-D2BE-4F08-9C43-0DC43DAD6DE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220FC7-6461-4309-8A06-BF59D7D7FA1B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638C0ABF-A65F-476A-8CA6-4FB1A0BCF698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altLang="zh-TW" dirty="0"/>
            <a:t>&lt; 30 Mins</a:t>
          </a:r>
          <a:endParaRPr lang="en-US" dirty="0"/>
        </a:p>
      </dgm:t>
    </dgm:pt>
    <dgm:pt modelId="{1AC6FA0A-3FDF-416F-912B-C96CA5B10452}" type="parTrans" cxnId="{2CAF6CBC-705D-4EA5-B5CD-6EC449D997E8}">
      <dgm:prSet/>
      <dgm:spPr/>
      <dgm:t>
        <a:bodyPr/>
        <a:lstStyle/>
        <a:p>
          <a:endParaRPr lang="en-US"/>
        </a:p>
      </dgm:t>
    </dgm:pt>
    <dgm:pt modelId="{6772DB1A-3ED1-4BFC-9AA7-1B5326686F31}" type="sibTrans" cxnId="{2CAF6CBC-705D-4EA5-B5CD-6EC449D997E8}">
      <dgm:prSet/>
      <dgm:spPr/>
      <dgm:t>
        <a:bodyPr/>
        <a:lstStyle/>
        <a:p>
          <a:endParaRPr lang="en-US"/>
        </a:p>
      </dgm:t>
    </dgm:pt>
    <dgm:pt modelId="{7D4FF071-10EB-46FF-833B-568201E167E2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altLang="zh-TW" dirty="0"/>
            <a:t>&lt; 60 Mins</a:t>
          </a:r>
          <a:endParaRPr lang="en-US" dirty="0"/>
        </a:p>
      </dgm:t>
    </dgm:pt>
    <dgm:pt modelId="{7CFC41B5-B3E3-45AE-B0ED-06E251FA061B}" type="parTrans" cxnId="{2CE791BB-42A3-42A9-BDBF-6895BB9EB6EB}">
      <dgm:prSet/>
      <dgm:spPr/>
      <dgm:t>
        <a:bodyPr/>
        <a:lstStyle/>
        <a:p>
          <a:endParaRPr lang="en-US"/>
        </a:p>
      </dgm:t>
    </dgm:pt>
    <dgm:pt modelId="{6A47A789-340F-4710-8AA3-E704B628E3CB}" type="sibTrans" cxnId="{2CE791BB-42A3-42A9-BDBF-6895BB9EB6EB}">
      <dgm:prSet/>
      <dgm:spPr/>
      <dgm:t>
        <a:bodyPr/>
        <a:lstStyle/>
        <a:p>
          <a:endParaRPr lang="en-US"/>
        </a:p>
      </dgm:t>
    </dgm:pt>
    <dgm:pt modelId="{1F1BB45A-CF39-46C8-A7EC-A23D3E78C0CD}" type="pres">
      <dgm:prSet presAssocID="{19220FC7-6461-4309-8A06-BF59D7D7FA1B}" presName="Name0" presStyleCnt="0">
        <dgm:presLayoutVars>
          <dgm:dir/>
          <dgm:animLvl val="lvl"/>
          <dgm:resizeHandles val="exact"/>
        </dgm:presLayoutVars>
      </dgm:prSet>
      <dgm:spPr/>
    </dgm:pt>
    <dgm:pt modelId="{D866526B-18E7-4C1F-9E59-727BD314E5B1}" type="pres">
      <dgm:prSet presAssocID="{638C0ABF-A65F-476A-8CA6-4FB1A0BCF698}" presName="parTxOnly" presStyleLbl="node1" presStyleIdx="0" presStyleCnt="2" custScaleX="17766" custScaleY="16731" custLinFactNeighborX="13274">
        <dgm:presLayoutVars>
          <dgm:chMax val="0"/>
          <dgm:chPref val="0"/>
          <dgm:bulletEnabled val="1"/>
        </dgm:presLayoutVars>
      </dgm:prSet>
      <dgm:spPr/>
    </dgm:pt>
    <dgm:pt modelId="{70BBA211-39AF-4D28-BF28-CC614DACE17C}" type="pres">
      <dgm:prSet presAssocID="{6772DB1A-3ED1-4BFC-9AA7-1B5326686F31}" presName="parTxOnlySpace" presStyleCnt="0"/>
      <dgm:spPr/>
    </dgm:pt>
    <dgm:pt modelId="{104B409B-D2BE-4F08-9C43-0DC43DAD6DEB}" type="pres">
      <dgm:prSet presAssocID="{7D4FF071-10EB-46FF-833B-568201E167E2}" presName="parTxOnly" presStyleLbl="node1" presStyleIdx="1" presStyleCnt="2" custScaleX="72208" custScaleY="16731" custLinFactX="42996" custLinFactY="-100000" custLinFactNeighborX="100000" custLinFactNeighborY="-110830">
        <dgm:presLayoutVars>
          <dgm:chMax val="0"/>
          <dgm:chPref val="0"/>
          <dgm:bulletEnabled val="1"/>
        </dgm:presLayoutVars>
      </dgm:prSet>
      <dgm:spPr/>
    </dgm:pt>
  </dgm:ptLst>
  <dgm:cxnLst>
    <dgm:cxn modelId="{163C6D4D-C1C5-4C57-9ADA-9BF9D9F85AF6}" type="presOf" srcId="{19220FC7-6461-4309-8A06-BF59D7D7FA1B}" destId="{1F1BB45A-CF39-46C8-A7EC-A23D3E78C0CD}" srcOrd="0" destOrd="0" presId="urn:microsoft.com/office/officeart/2005/8/layout/chevron1"/>
    <dgm:cxn modelId="{C0A8ABA7-2D89-47C5-B5E0-5152980E4B9F}" type="presOf" srcId="{7D4FF071-10EB-46FF-833B-568201E167E2}" destId="{104B409B-D2BE-4F08-9C43-0DC43DAD6DEB}" srcOrd="0" destOrd="0" presId="urn:microsoft.com/office/officeart/2005/8/layout/chevron1"/>
    <dgm:cxn modelId="{2CE791BB-42A3-42A9-BDBF-6895BB9EB6EB}" srcId="{19220FC7-6461-4309-8A06-BF59D7D7FA1B}" destId="{7D4FF071-10EB-46FF-833B-568201E167E2}" srcOrd="1" destOrd="0" parTransId="{7CFC41B5-B3E3-45AE-B0ED-06E251FA061B}" sibTransId="{6A47A789-340F-4710-8AA3-E704B628E3CB}"/>
    <dgm:cxn modelId="{2CAF6CBC-705D-4EA5-B5CD-6EC449D997E8}" srcId="{19220FC7-6461-4309-8A06-BF59D7D7FA1B}" destId="{638C0ABF-A65F-476A-8CA6-4FB1A0BCF698}" srcOrd="0" destOrd="0" parTransId="{1AC6FA0A-3FDF-416F-912B-C96CA5B10452}" sibTransId="{6772DB1A-3ED1-4BFC-9AA7-1B5326686F31}"/>
    <dgm:cxn modelId="{F10283F9-112D-4C3A-A98C-94F81F5AFDAF}" type="presOf" srcId="{638C0ABF-A65F-476A-8CA6-4FB1A0BCF698}" destId="{D866526B-18E7-4C1F-9E59-727BD314E5B1}" srcOrd="0" destOrd="0" presId="urn:microsoft.com/office/officeart/2005/8/layout/chevron1"/>
    <dgm:cxn modelId="{B76E31F9-EAB1-4608-987D-8D642638E364}" type="presParOf" srcId="{1F1BB45A-CF39-46C8-A7EC-A23D3E78C0CD}" destId="{D866526B-18E7-4C1F-9E59-727BD314E5B1}" srcOrd="0" destOrd="0" presId="urn:microsoft.com/office/officeart/2005/8/layout/chevron1"/>
    <dgm:cxn modelId="{D2833AEE-4F89-4ECC-B246-49CA067FBFDD}" type="presParOf" srcId="{1F1BB45A-CF39-46C8-A7EC-A23D3E78C0CD}" destId="{70BBA211-39AF-4D28-BF28-CC614DACE17C}" srcOrd="1" destOrd="0" presId="urn:microsoft.com/office/officeart/2005/8/layout/chevron1"/>
    <dgm:cxn modelId="{6F1A3991-0589-405F-ABA0-FB8C9D1CB6BA}" type="presParOf" srcId="{1F1BB45A-CF39-46C8-A7EC-A23D3E78C0CD}" destId="{104B409B-D2BE-4F08-9C43-0DC43DAD6DEB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526B-18E7-4C1F-9E59-727BD314E5B1}">
      <dsp:nvSpPr>
        <dsp:cNvPr id="0" name=""/>
        <dsp:cNvSpPr/>
      </dsp:nvSpPr>
      <dsp:spPr>
        <a:xfrm>
          <a:off x="1051524" y="0"/>
          <a:ext cx="1698743" cy="29581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1 HR</a:t>
          </a:r>
          <a:endParaRPr lang="en-US" sz="1700" kern="1200" dirty="0"/>
        </a:p>
      </dsp:txBody>
      <dsp:txXfrm>
        <a:off x="1199433" y="0"/>
        <a:ext cx="1402925" cy="295818"/>
      </dsp:txXfrm>
    </dsp:sp>
    <dsp:sp modelId="{A310AD35-C4AB-4C35-A501-C61201468FA9}">
      <dsp:nvSpPr>
        <dsp:cNvPr id="0" name=""/>
        <dsp:cNvSpPr/>
      </dsp:nvSpPr>
      <dsp:spPr>
        <a:xfrm>
          <a:off x="2646522" y="0"/>
          <a:ext cx="1684687" cy="295818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6 HRs</a:t>
          </a:r>
          <a:endParaRPr lang="en-US" sz="1700" kern="1200" dirty="0"/>
        </a:p>
      </dsp:txBody>
      <dsp:txXfrm>
        <a:off x="2794431" y="0"/>
        <a:ext cx="1388869" cy="295818"/>
      </dsp:txXfrm>
    </dsp:sp>
    <dsp:sp modelId="{104B409B-D2BE-4F08-9C43-0DC43DAD6DEB}">
      <dsp:nvSpPr>
        <dsp:cNvPr id="0" name=""/>
        <dsp:cNvSpPr/>
      </dsp:nvSpPr>
      <dsp:spPr>
        <a:xfrm>
          <a:off x="4229241" y="0"/>
          <a:ext cx="5341871" cy="295818"/>
        </a:xfrm>
        <a:prstGeom prst="chevron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24 HRs</a:t>
          </a:r>
          <a:endParaRPr lang="en-US" sz="1700" kern="1200" dirty="0"/>
        </a:p>
      </dsp:txBody>
      <dsp:txXfrm>
        <a:off x="4377150" y="0"/>
        <a:ext cx="5046053" cy="2958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66526B-18E7-4C1F-9E59-727BD314E5B1}">
      <dsp:nvSpPr>
        <dsp:cNvPr id="0" name=""/>
        <dsp:cNvSpPr/>
      </dsp:nvSpPr>
      <dsp:spPr>
        <a:xfrm>
          <a:off x="1089015" y="0"/>
          <a:ext cx="1698743" cy="295818"/>
        </a:xfrm>
        <a:prstGeom prst="chevron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&lt; 30 Mins</a:t>
          </a:r>
          <a:endParaRPr lang="en-US" sz="1700" kern="1200" dirty="0"/>
        </a:p>
      </dsp:txBody>
      <dsp:txXfrm>
        <a:off x="1236924" y="0"/>
        <a:ext cx="1402925" cy="295818"/>
      </dsp:txXfrm>
    </dsp:sp>
    <dsp:sp modelId="{104B409B-D2BE-4F08-9C43-0DC43DAD6DEB}">
      <dsp:nvSpPr>
        <dsp:cNvPr id="0" name=""/>
        <dsp:cNvSpPr/>
      </dsp:nvSpPr>
      <dsp:spPr>
        <a:xfrm>
          <a:off x="2666752" y="0"/>
          <a:ext cx="6904360" cy="295818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22670" rIns="22670" bIns="226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700" kern="1200" dirty="0"/>
            <a:t>&lt; 60 Mins</a:t>
          </a:r>
          <a:endParaRPr lang="en-US" sz="1700" kern="1200" dirty="0"/>
        </a:p>
      </dsp:txBody>
      <dsp:txXfrm>
        <a:off x="2814661" y="0"/>
        <a:ext cx="6608542" cy="295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FDBAEA-CDC1-6B49-A1F7-49AF5CEBF5D5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7592D-10E2-AE41-897B-16BC344FF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DB2729-5219-5F47-8DA9-30B88954A5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0579" y="0"/>
            <a:ext cx="222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6990" y="4346296"/>
            <a:ext cx="6798250" cy="167447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ts val="5000"/>
              </a:lnSpc>
              <a:defRPr sz="6000" b="1" i="0" cap="all" spc="-3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1904" y="4650539"/>
            <a:ext cx="3401478" cy="1192038"/>
          </a:xfrm>
          <a:prstGeom prst="rect">
            <a:avLst/>
          </a:prstGeom>
          <a:solidFill>
            <a:schemeClr val="tx1"/>
          </a:solidFill>
        </p:spPr>
        <p:txBody>
          <a:bodyPr lIns="252000" tIns="0" anchor="ctr"/>
          <a:lstStyle>
            <a:lvl1pPr marL="0" indent="0" algn="l">
              <a:lnSpc>
                <a:spcPct val="100000"/>
              </a:lnSpc>
              <a:buNone/>
              <a:defRPr sz="18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57450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8157C-C544-3E45-ACAE-5F7A13EFD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8B66DA-4B5F-B14A-9913-BCEBDBE041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418DE-FFC3-844A-924B-5F18133BE3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A6BC08-5FA8-124B-944D-89064682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3506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53475-AC4A-7548-889F-1A8CA25B0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4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7CA74-8E8B-CB48-8815-D910F7008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A4DA4-EC64-594E-8F1C-C19F606F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6E6001-C60F-304F-BFC0-A0F0EBCE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1827F4-8B7A-DE43-B264-8DFA5CBF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86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DFAD5F-DBDA-774D-90FB-0E11FEBE20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C706A6-1B59-DF42-A132-EDAF63ABE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647E0D-B40C-A042-9313-E51B1BC33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A8964-5E7D-C14B-89C5-8B2FB309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46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6CF36-0C02-FA4A-8A70-6C1FF6115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1E1F-F30A-6748-A909-EACE9F709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D94EE-AF1C-E747-9E9C-68512356C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10A0448-39E9-6A4E-BE84-0AFDCF6D0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8408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89BC5-7E70-F243-B63C-0D1C2FD39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6339" y="2772076"/>
            <a:ext cx="7968982" cy="1876927"/>
          </a:xfrm>
          <a:prstGeom prst="rect">
            <a:avLst/>
          </a:prstGeom>
        </p:spPr>
        <p:txBody>
          <a:bodyPr anchor="t"/>
          <a:lstStyle>
            <a:lvl1pPr>
              <a:defRPr sz="6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329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342C-506E-E246-B5DC-9EBCE282E1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60065B-3F4C-B044-A1DB-C67750079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482CD1-F7CE-D54E-878E-2574EA455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EEB16D-E5AE-F546-8D13-E322A77F9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61DC031-C8CE-844A-A791-302ED699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55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0BB03-2824-0C4F-BE6C-FAF99ED348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D38316-3B6C-B14D-A669-73F4A7483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26E298-20E9-F341-BFBD-47D20CBA69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E2182B-D344-4F49-B19D-DB658BB43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5FD870-8491-7A42-BE06-7CF00E935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350644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6CA61-87C4-7C4E-9D93-3FB4C143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963E49A-621F-0F43-A764-7214E8BD0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02630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A79D2-4675-3C4B-86DA-D753DD964C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0476" y="0"/>
            <a:ext cx="22225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74360" y="2112793"/>
            <a:ext cx="6798250" cy="1674470"/>
          </a:xfrm>
        </p:spPr>
        <p:txBody>
          <a:bodyPr anchor="ctr"/>
          <a:lstStyle>
            <a:lvl1pPr algn="ctr">
              <a:lnSpc>
                <a:spcPct val="100000"/>
              </a:lnSpc>
              <a:defRPr sz="6000" b="1" cap="all" spc="-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Thank you</a:t>
            </a:r>
            <a:endParaRPr lang="en-ZA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6F2950-BBCB-4A53-9EAC-D714777B8FA2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5253865-24CF-4EF5-92A5-F64EB9ABC8B7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19773-9B6A-4A2C-95A5-69A3788C2D94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A3EFDD3-A9D2-4EB6-BB2A-F6999D9F7E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74361" y="4035727"/>
            <a:ext cx="3329850" cy="38288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400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261ED1F7-B623-43D9-9BDA-8808C5CFAF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62268" y="4150118"/>
            <a:ext cx="2910342" cy="238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Phone Number</a:t>
            </a:r>
            <a:endParaRPr lang="en-ZA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E27366FC-4115-4122-9CE2-5FA9D424AD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62268" y="4540691"/>
            <a:ext cx="2910342" cy="238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Email or Social Media Handle</a:t>
            </a:r>
            <a:endParaRPr lang="en-ZA" dirty="0"/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DEB36829-2F8B-4E22-AB6D-4111D18AF84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62268" y="4931263"/>
            <a:ext cx="2910342" cy="238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i="1"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Company 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714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963A1-258C-9C4F-A1C4-14E03F3A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5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80CD0-3FBB-854F-8D38-19B7010C7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CB957A8-A915-7B42-8A4A-868AA0FE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794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88A72EA-A4D3-C04D-AA15-CAA70E48D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06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58AAE-3806-6242-B72E-F99A57334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1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3DCDC-EBA1-2242-ADC3-58BE90DB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3880-EDB1-844C-AE8A-49083CDEE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18AF76-58D8-4B41-B685-6C83BF8F7A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AFC317-C388-9F4D-9D40-FC43BEE9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9788" y="6350644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A030B-F885-8845-9D82-C6EA6744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4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8D8BC-EA03-8E45-B669-69A4C2424B1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69500" y="0"/>
            <a:ext cx="22225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064EC45-0077-C64B-9151-AE0D9FDC82E9}"/>
              </a:ext>
            </a:extLst>
          </p:cNvPr>
          <p:cNvSpPr/>
          <p:nvPr userDrawn="1"/>
        </p:nvSpPr>
        <p:spPr>
          <a:xfrm>
            <a:off x="11422250" y="6275672"/>
            <a:ext cx="769750" cy="51863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5A95CC-2C0F-C942-9453-F1B504613F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506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490A0-8AD1-CD46-987B-A90AC233F3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9740" y="6350645"/>
            <a:ext cx="45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DD24EC6-5D20-6845-AADA-3A9C62201C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28C357-2F05-0A40-BC70-29EEEC57CA7E}"/>
              </a:ext>
            </a:extLst>
          </p:cNvPr>
          <p:cNvSpPr/>
          <p:nvPr userDrawn="1"/>
        </p:nvSpPr>
        <p:spPr>
          <a:xfrm>
            <a:off x="0" y="6794309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9AFA85-80E5-2843-AA41-0D9AD208C4CA}"/>
              </a:ext>
            </a:extLst>
          </p:cNvPr>
          <p:cNvSpPr/>
          <p:nvPr userDrawn="1"/>
        </p:nvSpPr>
        <p:spPr>
          <a:xfrm>
            <a:off x="0" y="0"/>
            <a:ext cx="9980476" cy="636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4B33F0-B2DA-BF46-91DA-7837BD0D8C2C}"/>
              </a:ext>
            </a:extLst>
          </p:cNvPr>
          <p:cNvSpPr/>
          <p:nvPr userDrawn="1"/>
        </p:nvSpPr>
        <p:spPr>
          <a:xfrm rot="5400000">
            <a:off x="-3378441" y="3410285"/>
            <a:ext cx="6826157" cy="692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AC30C87-1194-C843-95A1-8A8A525C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9198116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page title</a:t>
            </a:r>
            <a:endParaRPr lang="en-ZA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6D9BC22-3CE3-A142-B29D-F68EC9222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431654"/>
            <a:ext cx="9198116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0C105-563B-4331-97E5-4E1415B449D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419462" y="-1"/>
            <a:ext cx="1772538" cy="8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32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microsoft.com/office/2007/relationships/diagramDrawing" Target="../diagrams/drawing1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61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0.png"/><Relationship Id="rId9" Type="http://schemas.openxmlformats.org/officeDocument/2006/relationships/diagramLayout" Target="../diagrams/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microsoft.com/office/2007/relationships/diagramDrawing" Target="../diagrams/drawing2.xm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61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60.png"/><Relationship Id="rId9" Type="http://schemas.openxmlformats.org/officeDocument/2006/relationships/diagramLayout" Target="../diagrams/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hyperlink" Target="http://www.teslence.com/" TargetMode="External"/><Relationship Id="rId7" Type="http://schemas.openxmlformats.org/officeDocument/2006/relationships/image" Target="../media/image67.svg"/><Relationship Id="rId2" Type="http://schemas.openxmlformats.org/officeDocument/2006/relationships/hyperlink" Target="mailto:sales@teslence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6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Relationship Id="rId9" Type="http://schemas.openxmlformats.org/officeDocument/2006/relationships/image" Target="../media/image6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1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99327-F7AC-8047-AA4F-B684200D1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592" y="2591765"/>
            <a:ext cx="6798250" cy="1674470"/>
          </a:xfrm>
        </p:spPr>
        <p:txBody>
          <a:bodyPr anchor="ctr"/>
          <a:lstStyle/>
          <a:p>
            <a:pPr algn="ctr"/>
            <a:r>
              <a:rPr lang="en-ZA" sz="7200" cap="none" dirty="0" err="1"/>
              <a:t>x</a:t>
            </a:r>
            <a:r>
              <a:rPr lang="en-ZA" sz="7200" dirty="0" err="1"/>
              <a:t>TEST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AE9637F-EC55-CD4F-BCF7-394E36FC08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1172" y="3885425"/>
            <a:ext cx="3401478" cy="1192038"/>
          </a:xfrm>
          <a:noFill/>
        </p:spPr>
        <p:txBody>
          <a:bodyPr/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tx1"/>
                </a:solidFill>
              </a:rPr>
              <a:t>By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2F89EF-68A2-5547-99A3-204321D0AF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4990" y="4085269"/>
            <a:ext cx="1720036" cy="7477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9D25114-CC87-A049-BC42-65457413A40D}"/>
              </a:ext>
            </a:extLst>
          </p:cNvPr>
          <p:cNvSpPr txBox="1"/>
          <p:nvPr/>
        </p:nvSpPr>
        <p:spPr>
          <a:xfrm>
            <a:off x="7326252" y="4827680"/>
            <a:ext cx="21775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Achieve Test Excellence</a:t>
            </a:r>
          </a:p>
        </p:txBody>
      </p:sp>
    </p:spTree>
    <p:extLst>
      <p:ext uri="{BB962C8B-B14F-4D97-AF65-F5344CB8AC3E}">
        <p14:creationId xmlns:p14="http://schemas.microsoft.com/office/powerpoint/2010/main" val="12420418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2A74952-4F4A-4BA5-82FD-F432E8C74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How Do We Decide? - </a:t>
            </a:r>
            <a:r>
              <a:rPr lang="en-US" altLang="zh-TW" dirty="0"/>
              <a:t>Optimize</a:t>
            </a:r>
            <a:r>
              <a:rPr lang="en-US" dirty="0"/>
              <a:t> </a:t>
            </a:r>
            <a:r>
              <a:rPr lang="en-US" altLang="zh-TW" dirty="0"/>
              <a:t>Retest </a:t>
            </a:r>
            <a:r>
              <a:rPr lang="en-US" dirty="0"/>
              <a:t>Yield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D53DDD6-1450-4DE1-AC30-5E335F594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554352"/>
              </p:ext>
            </p:extLst>
          </p:nvPr>
        </p:nvGraphicFramePr>
        <p:xfrm>
          <a:off x="762997" y="1368425"/>
          <a:ext cx="317359" cy="4909140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624331731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6063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46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9813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3661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4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075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564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283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772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8344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05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7499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5278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159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18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31DD645-F3AC-4FE3-A11D-260EC9FC44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73970"/>
              </p:ext>
            </p:extLst>
          </p:nvPr>
        </p:nvGraphicFramePr>
        <p:xfrm>
          <a:off x="1197532" y="2260604"/>
          <a:ext cx="1625884" cy="3124782"/>
        </p:xfrm>
        <a:graphic>
          <a:graphicData uri="http://schemas.openxmlformats.org/drawingml/2006/table">
            <a:tbl>
              <a:tblPr/>
              <a:tblGrid>
                <a:gridCol w="588195">
                  <a:extLst>
                    <a:ext uri="{9D8B030D-6E8A-4147-A177-3AD203B41FA5}">
                      <a16:colId xmlns:a16="http://schemas.microsoft.com/office/drawing/2014/main" val="2203455041"/>
                    </a:ext>
                  </a:extLst>
                </a:gridCol>
                <a:gridCol w="1037689">
                  <a:extLst>
                    <a:ext uri="{9D8B030D-6E8A-4147-A177-3AD203B41FA5}">
                      <a16:colId xmlns:a16="http://schemas.microsoft.com/office/drawing/2014/main" val="2123376553"/>
                    </a:ext>
                  </a:extLst>
                </a:gridCol>
              </a:tblGrid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1st Yield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130348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50464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4970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4362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50898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23433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87561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684467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371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A4C3BFE5-D97F-4642-B009-933A1571F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325968"/>
              </p:ext>
            </p:extLst>
          </p:nvPr>
        </p:nvGraphicFramePr>
        <p:xfrm>
          <a:off x="3276851" y="3659357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37.25%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91.34%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03AB505-F418-4BBA-87D3-AF82DF6000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04651"/>
              </p:ext>
            </p:extLst>
          </p:nvPr>
        </p:nvGraphicFramePr>
        <p:xfrm>
          <a:off x="2930524" y="1368425"/>
          <a:ext cx="317359" cy="4909140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624331731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6063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46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9813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3661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4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075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564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283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772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8344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05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7499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5278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159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183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122C4D8-73F9-4BB7-8E44-1279D5D0C333}"/>
              </a:ext>
            </a:extLst>
          </p:cNvPr>
          <p:cNvSpPr txBox="1"/>
          <p:nvPr/>
        </p:nvSpPr>
        <p:spPr>
          <a:xfrm>
            <a:off x="4214448" y="2979495"/>
            <a:ext cx="1096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Only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Choice?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Or go </a:t>
            </a:r>
          </a:p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Beyond?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1A58A34-A0C0-4483-941B-17B75476E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63396"/>
              </p:ext>
            </p:extLst>
          </p:nvPr>
        </p:nvGraphicFramePr>
        <p:xfrm>
          <a:off x="5689864" y="3328174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78.19%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3EA42D7-BAF4-4685-9EFB-B2A67C6F99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9926749"/>
              </p:ext>
            </p:extLst>
          </p:nvPr>
        </p:nvGraphicFramePr>
        <p:xfrm>
          <a:off x="5343537" y="1368425"/>
          <a:ext cx="317359" cy="4909140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624331731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6063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46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9813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3661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4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075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564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283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772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8344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05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7499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5278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159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18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FBA9A07-BFE8-4139-8D26-90059B89E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4245982"/>
              </p:ext>
            </p:extLst>
          </p:nvPr>
        </p:nvGraphicFramePr>
        <p:xfrm>
          <a:off x="7044966" y="3000271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91.93%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67807AC1-B4EF-4E75-8A0D-8D0397D7FC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522199"/>
              </p:ext>
            </p:extLst>
          </p:nvPr>
        </p:nvGraphicFramePr>
        <p:xfrm>
          <a:off x="6727607" y="1368425"/>
          <a:ext cx="317359" cy="4909140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624331731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6063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46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9813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3661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4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075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564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283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772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8344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05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7499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5278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159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183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EA6526B6-DECA-4D29-A0BD-89B968A771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237369"/>
              </p:ext>
            </p:extLst>
          </p:nvPr>
        </p:nvGraphicFramePr>
        <p:xfrm>
          <a:off x="8539508" y="2660995"/>
          <a:ext cx="686684" cy="2618208"/>
        </p:xfrm>
        <a:graphic>
          <a:graphicData uri="http://schemas.openxmlformats.org/drawingml/2006/table">
            <a:tbl>
              <a:tblPr/>
              <a:tblGrid>
                <a:gridCol w="177931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08753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35FD064-A389-4D86-8104-CCA08C1EFE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345932"/>
              </p:ext>
            </p:extLst>
          </p:nvPr>
        </p:nvGraphicFramePr>
        <p:xfrm>
          <a:off x="8150231" y="1368425"/>
          <a:ext cx="317359" cy="4909140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624331731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16063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4446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endParaRPr lang="en-US" sz="1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969813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73661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1384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639075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796564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422283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480772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18344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056053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667499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05278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5159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08118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B789C50-7D24-4F49-8AF2-5E1C69F2C3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637195"/>
              </p:ext>
            </p:extLst>
          </p:nvPr>
        </p:nvGraphicFramePr>
        <p:xfrm>
          <a:off x="9268475" y="2336284"/>
          <a:ext cx="686684" cy="2618208"/>
        </p:xfrm>
        <a:graphic>
          <a:graphicData uri="http://schemas.openxmlformats.org/drawingml/2006/table">
            <a:tbl>
              <a:tblPr/>
              <a:tblGrid>
                <a:gridCol w="177931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08753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D97D28A-0FDD-4A04-A497-50C421D6B0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1928809"/>
              </p:ext>
            </p:extLst>
          </p:nvPr>
        </p:nvGraphicFramePr>
        <p:xfrm>
          <a:off x="9987728" y="1998522"/>
          <a:ext cx="686684" cy="2618208"/>
        </p:xfrm>
        <a:graphic>
          <a:graphicData uri="http://schemas.openxmlformats.org/drawingml/2006/table">
            <a:tbl>
              <a:tblPr/>
              <a:tblGrid>
                <a:gridCol w="177931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08753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91.34%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4D3755E-A78E-4EC5-BE41-2347BB2A8A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8375227"/>
              </p:ext>
            </p:extLst>
          </p:nvPr>
        </p:nvGraphicFramePr>
        <p:xfrm>
          <a:off x="10715688" y="1670391"/>
          <a:ext cx="686684" cy="2618208"/>
        </p:xfrm>
        <a:graphic>
          <a:graphicData uri="http://schemas.openxmlformats.org/drawingml/2006/table">
            <a:tbl>
              <a:tblPr/>
              <a:tblGrid>
                <a:gridCol w="177931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08753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78.19%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C6CFD2D6-97A4-46DA-AD57-E7D1C9CB5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720505"/>
              </p:ext>
            </p:extLst>
          </p:nvPr>
        </p:nvGraphicFramePr>
        <p:xfrm>
          <a:off x="11441899" y="1331343"/>
          <a:ext cx="686684" cy="2618208"/>
        </p:xfrm>
        <a:graphic>
          <a:graphicData uri="http://schemas.openxmlformats.org/drawingml/2006/table">
            <a:tbl>
              <a:tblPr/>
              <a:tblGrid>
                <a:gridCol w="177931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08753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  <a:endParaRPr lang="en-US" sz="1400" b="1" i="0" u="none" strike="noStrike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7D295AB1-15C0-43B5-B957-F6257B1A33E0}"/>
              </a:ext>
            </a:extLst>
          </p:cNvPr>
          <p:cNvSpPr/>
          <p:nvPr/>
        </p:nvSpPr>
        <p:spPr>
          <a:xfrm>
            <a:off x="3193500" y="1844633"/>
            <a:ext cx="9291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Avg: </a:t>
            </a:r>
            <a:r>
              <a:rPr lang="en-US" altLang="zh-TW" sz="1400" dirty="0"/>
              <a:t>67</a:t>
            </a:r>
            <a:r>
              <a:rPr lang="en-US" sz="1400" dirty="0"/>
              <a:t>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04FE58E-EDD1-4F36-B68E-53217E29C3CB}"/>
              </a:ext>
            </a:extLst>
          </p:cNvPr>
          <p:cNvSpPr/>
          <p:nvPr/>
        </p:nvSpPr>
        <p:spPr>
          <a:xfrm>
            <a:off x="5510252" y="1844633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Avg: </a:t>
            </a:r>
            <a:r>
              <a:rPr lang="en-US" altLang="zh-TW" sz="1400" dirty="0"/>
              <a:t>85.32</a:t>
            </a:r>
            <a:r>
              <a:rPr lang="en-US" sz="1400" dirty="0"/>
              <a:t>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25190AA-041F-483A-B690-74039950CCE7}"/>
              </a:ext>
            </a:extLst>
          </p:cNvPr>
          <p:cNvSpPr/>
          <p:nvPr/>
        </p:nvSpPr>
        <p:spPr>
          <a:xfrm>
            <a:off x="6913927" y="1844633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Avg: </a:t>
            </a:r>
            <a:r>
              <a:rPr lang="en-US" altLang="zh-TW" sz="1400" dirty="0"/>
              <a:t>82.17</a:t>
            </a:r>
            <a:r>
              <a:rPr lang="en-US" sz="1400" dirty="0"/>
              <a:t>%</a:t>
            </a:r>
          </a:p>
        </p:txBody>
      </p:sp>
      <p:sp>
        <p:nvSpPr>
          <p:cNvPr id="27" name="Rounded Rectangle 51">
            <a:extLst>
              <a:ext uri="{FF2B5EF4-FFF2-40B4-BE49-F238E27FC236}">
                <a16:creationId xmlns:a16="http://schemas.microsoft.com/office/drawing/2014/main" id="{263688B1-1C6A-4CD3-A3E5-555B70C62E38}"/>
              </a:ext>
            </a:extLst>
          </p:cNvPr>
          <p:cNvSpPr/>
          <p:nvPr/>
        </p:nvSpPr>
        <p:spPr bwMode="auto">
          <a:xfrm>
            <a:off x="5243903" y="1164276"/>
            <a:ext cx="1421704" cy="5317437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8" name="Rounded Rectangle 51">
            <a:extLst>
              <a:ext uri="{FF2B5EF4-FFF2-40B4-BE49-F238E27FC236}">
                <a16:creationId xmlns:a16="http://schemas.microsoft.com/office/drawing/2014/main" id="{BBA904CB-9C2F-4987-870A-862527638358}"/>
              </a:ext>
            </a:extLst>
          </p:cNvPr>
          <p:cNvSpPr/>
          <p:nvPr/>
        </p:nvSpPr>
        <p:spPr bwMode="auto">
          <a:xfrm>
            <a:off x="2830895" y="1164275"/>
            <a:ext cx="1421704" cy="5317437"/>
          </a:xfrm>
          <a:prstGeom prst="roundRect">
            <a:avLst/>
          </a:prstGeom>
          <a:noFill/>
          <a:ln w="381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9" name="Rounded Rectangle 51">
            <a:extLst>
              <a:ext uri="{FF2B5EF4-FFF2-40B4-BE49-F238E27FC236}">
                <a16:creationId xmlns:a16="http://schemas.microsoft.com/office/drawing/2014/main" id="{E1EB688F-D8DB-432C-9960-8A75D1D1A092}"/>
              </a:ext>
            </a:extLst>
          </p:cNvPr>
          <p:cNvSpPr/>
          <p:nvPr/>
        </p:nvSpPr>
        <p:spPr bwMode="auto">
          <a:xfrm>
            <a:off x="8507116" y="1164274"/>
            <a:ext cx="754359" cy="5317437"/>
          </a:xfrm>
          <a:prstGeom prst="round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53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FFF2954-AB66-4F20-B870-BEA26520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 Comparison – </a:t>
            </a:r>
            <a:br>
              <a:rPr lang="en-US" altLang="zh-TW" dirty="0"/>
            </a:br>
            <a:r>
              <a:rPr lang="en-US" altLang="zh-TW" dirty="0"/>
              <a:t>		Low Yield on none overlap sites</a:t>
            </a:r>
            <a:endParaRPr lang="en-US" dirty="0"/>
          </a:p>
        </p:txBody>
      </p:sp>
      <p:sp>
        <p:nvSpPr>
          <p:cNvPr id="8" name="12-Point Star 30">
            <a:extLst>
              <a:ext uri="{FF2B5EF4-FFF2-40B4-BE49-F238E27FC236}">
                <a16:creationId xmlns:a16="http://schemas.microsoft.com/office/drawing/2014/main" id="{41DD16FD-F457-4F8F-B372-D66441210D92}"/>
              </a:ext>
            </a:extLst>
          </p:cNvPr>
          <p:cNvSpPr/>
          <p:nvPr/>
        </p:nvSpPr>
        <p:spPr>
          <a:xfrm>
            <a:off x="10642265" y="1490721"/>
            <a:ext cx="898150" cy="658900"/>
          </a:xfrm>
          <a:prstGeom prst="star12">
            <a:avLst/>
          </a:prstGeom>
          <a:solidFill>
            <a:srgbClr val="439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Yield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6.08%️↑</a:t>
            </a:r>
          </a:p>
        </p:txBody>
      </p:sp>
      <p:sp>
        <p:nvSpPr>
          <p:cNvPr id="9" name="12-Point Star 31">
            <a:extLst>
              <a:ext uri="{FF2B5EF4-FFF2-40B4-BE49-F238E27FC236}">
                <a16:creationId xmlns:a16="http://schemas.microsoft.com/office/drawing/2014/main" id="{E5F1FA0F-9B98-4DF5-ACB1-040C209ADEE3}"/>
              </a:ext>
            </a:extLst>
          </p:cNvPr>
          <p:cNvSpPr/>
          <p:nvPr/>
        </p:nvSpPr>
        <p:spPr>
          <a:xfrm>
            <a:off x="10642265" y="5664830"/>
            <a:ext cx="898150" cy="658900"/>
          </a:xfrm>
          <a:prstGeom prst="star12">
            <a:avLst/>
          </a:prstGeom>
          <a:solidFill>
            <a:srgbClr val="439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Time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4.3%↓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7E70D15-D418-4847-86E5-19E0E4516D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854839"/>
              </p:ext>
            </p:extLst>
          </p:nvPr>
        </p:nvGraphicFramePr>
        <p:xfrm>
          <a:off x="7349415" y="2516844"/>
          <a:ext cx="4191000" cy="28003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9137255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764851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139364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6984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92244555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FirstPass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 Options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081054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Traditional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Blind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xREPROBE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175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Yield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78.36%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84.77%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90.93%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90.85%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98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92.55%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 </a:t>
                      </a:r>
                      <a:r>
                        <a:rPr lang="en-US" sz="1000" u="none" strike="noStrike" dirty="0">
                          <a:effectLst/>
                        </a:rPr>
                        <a:t>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59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0836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93.08%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620896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26.80%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112</a:t>
                      </a:r>
                      <a:endParaRPr lang="en-US" sz="11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557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92.05%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28287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88.97%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9301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57.24%</a:t>
                      </a:r>
                      <a:endParaRPr lang="en-US" sz="11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62</a:t>
                      </a:r>
                      <a:endParaRPr lang="en-US" sz="11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43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90.63%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29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12307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7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87.40%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81781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TD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161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141②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128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31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RedCnt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147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85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09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RedPct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12.57%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7.27%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1.03%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0.09%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81593"/>
                  </a:ext>
                </a:extLst>
              </a:tr>
            </a:tbl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E0E0123A-7710-4128-8ABE-F77AC20A8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9" y="2871813"/>
            <a:ext cx="1878524" cy="179133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ED1152-A2D3-4F10-8661-0DAEE8716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46" y="2265140"/>
            <a:ext cx="1836250" cy="17913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AB265C1-BE6E-48EF-A6D9-BF881B63C565}"/>
              </a:ext>
            </a:extLst>
          </p:cNvPr>
          <p:cNvSpPr txBox="1"/>
          <p:nvPr/>
        </p:nvSpPr>
        <p:spPr>
          <a:xfrm>
            <a:off x="2831746" y="1945684"/>
            <a:ext cx="1013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Traditional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70935BA-C2F6-4076-883D-BE01F22C8A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52" y="2256759"/>
            <a:ext cx="1836250" cy="179650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414920D-5EEB-4477-9CD3-15A40D0CAF12}"/>
              </a:ext>
            </a:extLst>
          </p:cNvPr>
          <p:cNvSpPr txBox="1"/>
          <p:nvPr/>
        </p:nvSpPr>
        <p:spPr>
          <a:xfrm>
            <a:off x="4967152" y="1945683"/>
            <a:ext cx="18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xREPROBE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C66FF8-B989-4957-9DA0-2D5BA04DA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8410" y="4482613"/>
            <a:ext cx="1836250" cy="179915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4F4495E-F30B-4758-A49B-DFE371FEBDCF}"/>
              </a:ext>
            </a:extLst>
          </p:cNvPr>
          <p:cNvSpPr txBox="1"/>
          <p:nvPr/>
        </p:nvSpPr>
        <p:spPr>
          <a:xfrm>
            <a:off x="2817435" y="417483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Shift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679FEE-4168-463A-9308-0892B715F75E}"/>
              </a:ext>
            </a:extLst>
          </p:cNvPr>
          <p:cNvSpPr txBox="1"/>
          <p:nvPr/>
        </p:nvSpPr>
        <p:spPr>
          <a:xfrm>
            <a:off x="254809" y="2426905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First Pass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804F2DF-5AC3-46DB-A614-C595BC073159}"/>
              </a:ext>
            </a:extLst>
          </p:cNvPr>
          <p:cNvSpPr/>
          <p:nvPr/>
        </p:nvSpPr>
        <p:spPr>
          <a:xfrm>
            <a:off x="2296037" y="3617940"/>
            <a:ext cx="419675" cy="299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F02206-15CA-4C0F-9623-97C9269BFB07}"/>
              </a:ext>
            </a:extLst>
          </p:cNvPr>
          <p:cNvSpPr txBox="1"/>
          <p:nvPr/>
        </p:nvSpPr>
        <p:spPr>
          <a:xfrm>
            <a:off x="7397220" y="5457081"/>
            <a:ext cx="3043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①: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rejects tested</a:t>
            </a:r>
          </a:p>
          <a:p>
            <a:r>
              <a:rPr lang="en-US" sz="1050" dirty="0"/>
              <a:t>②: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touch downs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38DD0B-7245-44F3-ADA8-91C64A049631}"/>
              </a:ext>
            </a:extLst>
          </p:cNvPr>
          <p:cNvSpPr txBox="1"/>
          <p:nvPr/>
        </p:nvSpPr>
        <p:spPr>
          <a:xfrm>
            <a:off x="7524020" y="1639063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xREPROBE </a:t>
            </a:r>
            <a:r>
              <a:rPr lang="en-US" dirty="0"/>
              <a:t>vs Traditional: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2889A8-B15F-4E54-8271-D303CC0CE9F3}"/>
              </a:ext>
            </a:extLst>
          </p:cNvPr>
          <p:cNvSpPr txBox="1"/>
          <p:nvPr/>
        </p:nvSpPr>
        <p:spPr>
          <a:xfrm>
            <a:off x="3929707" y="1507351"/>
            <a:ext cx="175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</a:rPr>
              <a:t>Retest Options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634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12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4B7F955-8EB8-42DC-83B9-83F7A442F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 Comparison – </a:t>
            </a:r>
            <a:br>
              <a:rPr lang="en-US" altLang="zh-TW" dirty="0"/>
            </a:br>
            <a:r>
              <a:rPr lang="en-US" altLang="zh-TW" dirty="0"/>
              <a:t>		Low Yield on overlap sites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CACA24-8FB7-4401-A4D0-EA93C82190F0}"/>
              </a:ext>
            </a:extLst>
          </p:cNvPr>
          <p:cNvSpPr txBox="1"/>
          <p:nvPr/>
        </p:nvSpPr>
        <p:spPr>
          <a:xfrm>
            <a:off x="7397220" y="5457081"/>
            <a:ext cx="3043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①: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rejects tested</a:t>
            </a:r>
          </a:p>
          <a:p>
            <a:r>
              <a:rPr lang="en-US" sz="1050" dirty="0"/>
              <a:t>②: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touch downs</a:t>
            </a:r>
          </a:p>
        </p:txBody>
      </p:sp>
      <p:sp>
        <p:nvSpPr>
          <p:cNvPr id="6" name="12-Point Star 30">
            <a:extLst>
              <a:ext uri="{FF2B5EF4-FFF2-40B4-BE49-F238E27FC236}">
                <a16:creationId xmlns:a16="http://schemas.microsoft.com/office/drawing/2014/main" id="{48E8617D-4EDA-45D6-BCA7-9AC2834205B7}"/>
              </a:ext>
            </a:extLst>
          </p:cNvPr>
          <p:cNvSpPr/>
          <p:nvPr/>
        </p:nvSpPr>
        <p:spPr>
          <a:xfrm>
            <a:off x="10639270" y="1494279"/>
            <a:ext cx="898150" cy="658900"/>
          </a:xfrm>
          <a:prstGeom prst="star12">
            <a:avLst/>
          </a:prstGeom>
          <a:solidFill>
            <a:srgbClr val="439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altLang="zh-TW" sz="1200" b="1" dirty="0">
                <a:solidFill>
                  <a:schemeClr val="bg1"/>
                </a:solidFill>
              </a:rPr>
              <a:t>Yield</a:t>
            </a:r>
            <a:endParaRPr lang="en-US" sz="1600" b="1" dirty="0">
              <a:solidFill>
                <a:schemeClr val="bg1"/>
              </a:solidFill>
            </a:endParaRP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3.6%️↑</a:t>
            </a:r>
          </a:p>
        </p:txBody>
      </p:sp>
      <p:sp>
        <p:nvSpPr>
          <p:cNvPr id="7" name="12-Point Star 31">
            <a:extLst>
              <a:ext uri="{FF2B5EF4-FFF2-40B4-BE49-F238E27FC236}">
                <a16:creationId xmlns:a16="http://schemas.microsoft.com/office/drawing/2014/main" id="{4D46779E-6293-4484-9EF8-07B1CBA375D1}"/>
              </a:ext>
            </a:extLst>
          </p:cNvPr>
          <p:cNvSpPr/>
          <p:nvPr/>
        </p:nvSpPr>
        <p:spPr>
          <a:xfrm>
            <a:off x="10639270" y="5664830"/>
            <a:ext cx="898150" cy="658900"/>
          </a:xfrm>
          <a:prstGeom prst="star12">
            <a:avLst/>
          </a:prstGeom>
          <a:solidFill>
            <a:srgbClr val="439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Time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4.7%↓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79B8B62-729F-4683-B30D-9D28CB11B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807182"/>
              </p:ext>
            </p:extLst>
          </p:nvPr>
        </p:nvGraphicFramePr>
        <p:xfrm>
          <a:off x="7346420" y="2516844"/>
          <a:ext cx="4191000" cy="28003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9137255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764851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139364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6984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92244555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FirstPass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 Options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15613262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Traditional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Blind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xREPROBE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175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84.26%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89.39%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89.39%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92.99%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298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91.30%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en-US" sz="1200" u="none" strike="noStrike" dirty="0">
                          <a:effectLst/>
                        </a:rPr>
                        <a:t>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836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96.23%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0896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53.59%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557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28287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99301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94.48%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43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52.34%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2307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781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  <a:r>
                        <a:rPr lang="en-US" sz="1200" u="none" strike="noStrike" dirty="0">
                          <a:effectLst/>
                        </a:rPr>
                        <a:t>②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31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RedCnt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09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RedPct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8.73%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4.88%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5.05%</a:t>
                      </a:r>
                    </a:p>
                  </a:txBody>
                  <a:tcPr marL="9525" marR="9525" marT="9525" marB="0" anchor="b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0.09%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8159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0276F42-CD12-4C87-A68A-C2C171B08127}"/>
              </a:ext>
            </a:extLst>
          </p:cNvPr>
          <p:cNvSpPr txBox="1"/>
          <p:nvPr/>
        </p:nvSpPr>
        <p:spPr>
          <a:xfrm>
            <a:off x="254809" y="2426905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First Pass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6EBE97D2-D7F1-4D0C-8192-FD62A7839BA6}"/>
              </a:ext>
            </a:extLst>
          </p:cNvPr>
          <p:cNvSpPr/>
          <p:nvPr/>
        </p:nvSpPr>
        <p:spPr>
          <a:xfrm>
            <a:off x="2296037" y="3617940"/>
            <a:ext cx="419675" cy="299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60533-C29C-4B9D-8BC1-D5B240C1E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9" y="2873790"/>
            <a:ext cx="1836250" cy="1796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DED98C5-BD14-40DB-9DAE-A9BA0F582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46" y="2253461"/>
            <a:ext cx="1848636" cy="18086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5FD85BD-84E5-4B75-BEB3-7A4EE33A6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02" y="2252417"/>
            <a:ext cx="1833688" cy="17914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8E7DAD3-C9EA-4C99-B99E-1FA6DD2A7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185" y="4482613"/>
            <a:ext cx="1836342" cy="179400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EFFCE08-AD5F-4639-9B58-7E27AAAD2E0D}"/>
              </a:ext>
            </a:extLst>
          </p:cNvPr>
          <p:cNvSpPr txBox="1"/>
          <p:nvPr/>
        </p:nvSpPr>
        <p:spPr>
          <a:xfrm>
            <a:off x="7524020" y="1639063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xREPROBE </a:t>
            </a:r>
            <a:r>
              <a:rPr lang="en-US" dirty="0"/>
              <a:t>vs Traditional: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DB4397-8AAE-457E-80AD-CF44D449E317}"/>
              </a:ext>
            </a:extLst>
          </p:cNvPr>
          <p:cNvSpPr txBox="1"/>
          <p:nvPr/>
        </p:nvSpPr>
        <p:spPr>
          <a:xfrm>
            <a:off x="2831746" y="1945684"/>
            <a:ext cx="96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Traditional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4DDB36-3537-4AC5-A653-B72C167CB5C6}"/>
              </a:ext>
            </a:extLst>
          </p:cNvPr>
          <p:cNvSpPr txBox="1"/>
          <p:nvPr/>
        </p:nvSpPr>
        <p:spPr>
          <a:xfrm>
            <a:off x="2817435" y="417483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Shift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4030C7-5D9D-4F1E-991C-64962126DD4D}"/>
              </a:ext>
            </a:extLst>
          </p:cNvPr>
          <p:cNvSpPr txBox="1"/>
          <p:nvPr/>
        </p:nvSpPr>
        <p:spPr>
          <a:xfrm>
            <a:off x="4967152" y="1945683"/>
            <a:ext cx="18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xREPROBE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3E92FCC-9AE8-47A3-B964-E81DFAEAF573}"/>
              </a:ext>
            </a:extLst>
          </p:cNvPr>
          <p:cNvSpPr txBox="1"/>
          <p:nvPr/>
        </p:nvSpPr>
        <p:spPr>
          <a:xfrm>
            <a:off x="3929707" y="1507351"/>
            <a:ext cx="175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</a:rPr>
              <a:t>Retest Options</a:t>
            </a:r>
            <a:endParaRPr lang="en-US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80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13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09C59C1-6F27-4BF3-90C4-8FE70BBE4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Result Comparison – </a:t>
            </a:r>
            <a:br>
              <a:rPr lang="en-US" altLang="zh-TW" dirty="0"/>
            </a:br>
            <a:r>
              <a:rPr lang="en-US" altLang="zh-TW" dirty="0"/>
              <a:t>		Normal Yield Across Sites</a:t>
            </a:r>
            <a:endParaRPr lang="en-US" dirty="0"/>
          </a:p>
        </p:txBody>
      </p:sp>
      <p:sp>
        <p:nvSpPr>
          <p:cNvPr id="5" name="12-Point Star 31">
            <a:extLst>
              <a:ext uri="{FF2B5EF4-FFF2-40B4-BE49-F238E27FC236}">
                <a16:creationId xmlns:a16="http://schemas.microsoft.com/office/drawing/2014/main" id="{B6187667-B055-4E23-B80D-E0F1FB03D01B}"/>
              </a:ext>
            </a:extLst>
          </p:cNvPr>
          <p:cNvSpPr/>
          <p:nvPr/>
        </p:nvSpPr>
        <p:spPr>
          <a:xfrm>
            <a:off x="10641320" y="5664830"/>
            <a:ext cx="898150" cy="658900"/>
          </a:xfrm>
          <a:prstGeom prst="star12">
            <a:avLst/>
          </a:prstGeom>
          <a:solidFill>
            <a:srgbClr val="439E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Test Time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</a:rPr>
              <a:t>3.8%↓</a:t>
            </a:r>
            <a:endParaRPr lang="en-US" sz="12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09EBFAB-14D2-4266-84E5-D7504A1FA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698611"/>
              </p:ext>
            </p:extLst>
          </p:nvPr>
        </p:nvGraphicFramePr>
        <p:xfrm>
          <a:off x="7348470" y="2516844"/>
          <a:ext cx="4191000" cy="2800350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91372559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3576485134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213936466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476984008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1892244555"/>
                    </a:ext>
                  </a:extLst>
                </a:gridCol>
              </a:tblGrid>
              <a:tr h="200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FirstPass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altLang="zh-TW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 Options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83683770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Traditional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Blind Shift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xREPROBE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31753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93.67%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93.76%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82984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88.20%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70836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86.16%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20896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89.54%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69557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95.36%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2876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87.59%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301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4396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89.06%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23071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94.49%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817812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318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RedCnt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45096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RedPct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0.60%</a:t>
                      </a:r>
                    </a:p>
                  </a:txBody>
                  <a:tcPr marL="9525" marR="9525" marT="9525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08159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DC9B2E-3743-4CEA-AFCC-84FD2F823017}"/>
              </a:ext>
            </a:extLst>
          </p:cNvPr>
          <p:cNvSpPr txBox="1"/>
          <p:nvPr/>
        </p:nvSpPr>
        <p:spPr>
          <a:xfrm>
            <a:off x="254809" y="2426905"/>
            <a:ext cx="1161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First Pass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1039BB8-FE6F-4704-B801-FBEECA739CB8}"/>
              </a:ext>
            </a:extLst>
          </p:cNvPr>
          <p:cNvSpPr/>
          <p:nvPr/>
        </p:nvSpPr>
        <p:spPr>
          <a:xfrm>
            <a:off x="2296037" y="3617940"/>
            <a:ext cx="419675" cy="2990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860F8B-26D4-49F0-A31E-0626482B9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09" y="2876882"/>
            <a:ext cx="1832449" cy="17902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01867A-9507-4FF2-9E20-D0F6CC540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1746" y="2250153"/>
            <a:ext cx="1829870" cy="1790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8B8566-5702-403C-9680-E93C93193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942" y="2246283"/>
            <a:ext cx="1840432" cy="17980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C1F3B52-A7D7-4D1F-B20C-237E07B83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746" y="4478748"/>
            <a:ext cx="1829870" cy="17877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904FB7C-E294-4D4A-BEA4-C0F23F88F8EA}"/>
              </a:ext>
            </a:extLst>
          </p:cNvPr>
          <p:cNvSpPr txBox="1"/>
          <p:nvPr/>
        </p:nvSpPr>
        <p:spPr>
          <a:xfrm>
            <a:off x="2831746" y="1945684"/>
            <a:ext cx="963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Traditional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BF0F48-272B-463E-A177-A3FD25F99463}"/>
              </a:ext>
            </a:extLst>
          </p:cNvPr>
          <p:cNvSpPr txBox="1"/>
          <p:nvPr/>
        </p:nvSpPr>
        <p:spPr>
          <a:xfrm>
            <a:off x="2817435" y="4174836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Blind Shift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95CA2E-0800-448F-8611-BF3F2E7DCF33}"/>
              </a:ext>
            </a:extLst>
          </p:cNvPr>
          <p:cNvSpPr txBox="1"/>
          <p:nvPr/>
        </p:nvSpPr>
        <p:spPr>
          <a:xfrm>
            <a:off x="3929707" y="1507351"/>
            <a:ext cx="17526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002060"/>
                </a:solidFill>
              </a:rPr>
              <a:t>Retest Options</a:t>
            </a:r>
            <a:endParaRPr lang="en-US" sz="2000" b="1" dirty="0">
              <a:solidFill>
                <a:srgbClr val="00206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C6B0F3-A08F-4D76-845E-6454838571DE}"/>
              </a:ext>
            </a:extLst>
          </p:cNvPr>
          <p:cNvSpPr txBox="1"/>
          <p:nvPr/>
        </p:nvSpPr>
        <p:spPr>
          <a:xfrm>
            <a:off x="4967152" y="1945683"/>
            <a:ext cx="18336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xREPROBE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242B9E-EF31-4EF7-AF65-70A25C2A541A}"/>
              </a:ext>
            </a:extLst>
          </p:cNvPr>
          <p:cNvSpPr txBox="1"/>
          <p:nvPr/>
        </p:nvSpPr>
        <p:spPr>
          <a:xfrm>
            <a:off x="7397220" y="5457081"/>
            <a:ext cx="304304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①: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rejects tested</a:t>
            </a:r>
          </a:p>
          <a:p>
            <a:r>
              <a:rPr lang="en-US" sz="1050" dirty="0"/>
              <a:t>②: Number</a:t>
            </a:r>
            <a:r>
              <a:rPr lang="zh-TW" altLang="en-US" sz="1050" dirty="0"/>
              <a:t> </a:t>
            </a:r>
            <a:r>
              <a:rPr lang="en-US" altLang="zh-TW" sz="1050" dirty="0"/>
              <a:t>represents number of touch downs</a:t>
            </a:r>
          </a:p>
        </p:txBody>
      </p:sp>
    </p:spTree>
    <p:extLst>
      <p:ext uri="{BB962C8B-B14F-4D97-AF65-F5344CB8AC3E}">
        <p14:creationId xmlns:p14="http://schemas.microsoft.com/office/powerpoint/2010/main" val="397722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14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704138B-CDD1-44E6-8F08-AD7D9D93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altLang="zh-TW" dirty="0"/>
              <a:t>Result Comparison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B12B472-C5EB-443F-9398-E7413E9CE7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819696"/>
              </p:ext>
            </p:extLst>
          </p:nvPr>
        </p:nvGraphicFramePr>
        <p:xfrm>
          <a:off x="304799" y="1116107"/>
          <a:ext cx="11582399" cy="4939488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84730">
                  <a:extLst>
                    <a:ext uri="{9D8B030D-6E8A-4147-A177-3AD203B41FA5}">
                      <a16:colId xmlns:a16="http://schemas.microsoft.com/office/drawing/2014/main" val="1557836111"/>
                    </a:ext>
                  </a:extLst>
                </a:gridCol>
                <a:gridCol w="3499223">
                  <a:extLst>
                    <a:ext uri="{9D8B030D-6E8A-4147-A177-3AD203B41FA5}">
                      <a16:colId xmlns:a16="http://schemas.microsoft.com/office/drawing/2014/main" val="4079633252"/>
                    </a:ext>
                  </a:extLst>
                </a:gridCol>
                <a:gridCol w="3499223">
                  <a:extLst>
                    <a:ext uri="{9D8B030D-6E8A-4147-A177-3AD203B41FA5}">
                      <a16:colId xmlns:a16="http://schemas.microsoft.com/office/drawing/2014/main" val="1501226677"/>
                    </a:ext>
                  </a:extLst>
                </a:gridCol>
                <a:gridCol w="3499223">
                  <a:extLst>
                    <a:ext uri="{9D8B030D-6E8A-4147-A177-3AD203B41FA5}">
                      <a16:colId xmlns:a16="http://schemas.microsoft.com/office/drawing/2014/main" val="3589217911"/>
                    </a:ext>
                  </a:extLst>
                </a:gridCol>
              </a:tblGrid>
              <a:tr h="905434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Retest</a:t>
                      </a:r>
                    </a:p>
                    <a:p>
                      <a:pPr algn="ctr"/>
                      <a:r>
                        <a:rPr lang="en-US" altLang="zh-TW" dirty="0"/>
                        <a:t>Method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Traditional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Blind Shift Site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3200" dirty="0"/>
                        <a:t>xREPROBE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533902"/>
                  </a:ext>
                </a:extLst>
              </a:tr>
              <a:tr h="201702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Retest Yield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dirty="0"/>
                        <a:t>Uses same site to retest</a:t>
                      </a: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Worst recovery on site to site issue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Recovery rate is hard to predict depending on low yield site location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Result</a:t>
                      </a:r>
                      <a:r>
                        <a:rPr lang="en-US" altLang="zh-TW" sz="1800" dirty="0"/>
                        <a:t>ing</a:t>
                      </a:r>
                      <a:r>
                        <a:rPr lang="en-US" sz="1800" dirty="0"/>
                        <a:t> </a:t>
                      </a:r>
                      <a:r>
                        <a:rPr lang="en-US" altLang="zh-TW" sz="1800" dirty="0"/>
                        <a:t>in continued </a:t>
                      </a:r>
                      <a:r>
                        <a:rPr lang="en-US" sz="1800" dirty="0"/>
                        <a:t>false </a:t>
                      </a:r>
                      <a:r>
                        <a:rPr lang="en-US" altLang="zh-TW" sz="1800" dirty="0"/>
                        <a:t>fails</a:t>
                      </a:r>
                      <a:r>
                        <a:rPr lang="en-US" sz="1800" dirty="0"/>
                        <a:t> from low yield</a:t>
                      </a:r>
                      <a:r>
                        <a:rPr lang="en-US" altLang="zh-TW" sz="1800" dirty="0"/>
                        <a:t>ing</a:t>
                      </a:r>
                      <a:r>
                        <a:rPr lang="en-US" sz="1800" dirty="0"/>
                        <a:t> sites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Best recovery yield with accurate binning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0666333"/>
                  </a:ext>
                </a:extLst>
              </a:tr>
              <a:tr h="2017027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/>
                        <a:t>Retest Time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Standard retest TD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sz="1800" dirty="0"/>
                        <a:t>Increase of TD because change site away from optimized stepping</a:t>
                      </a:r>
                      <a:endParaRPr lang="en-US" sz="1800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/>
                        <a:t>Retest time increased due to increase of TD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dirty="0"/>
                        <a:t>Optimized and use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dirty="0"/>
                        <a:t>      </a:t>
                      </a:r>
                      <a:r>
                        <a:rPr lang="en-US" altLang="zh-TW" dirty="0"/>
                        <a:t>fewest TD to retest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TW" dirty="0"/>
                        <a:t>Calculated for each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dirty="0"/>
                        <a:t>      wafer so every retest is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zh-TW" dirty="0"/>
                        <a:t>      optimized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97434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52A1620E-CE35-4131-B79E-3906F7E32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0" y="3370580"/>
            <a:ext cx="1292860" cy="1292860"/>
          </a:xfrm>
          <a:prstGeom prst="rect">
            <a:avLst/>
          </a:prstGeom>
        </p:spPr>
      </p:pic>
      <p:pic>
        <p:nvPicPr>
          <p:cNvPr id="7" name="圖片 7">
            <a:extLst>
              <a:ext uri="{FF2B5EF4-FFF2-40B4-BE49-F238E27FC236}">
                <a16:creationId xmlns:a16="http://schemas.microsoft.com/office/drawing/2014/main" id="{2CECE3BE-F93E-41A2-874F-385D9D846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560" y="3206435"/>
            <a:ext cx="758831" cy="758831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9D95691-969C-4695-8FEE-3451650E6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5191759"/>
            <a:ext cx="758831" cy="758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09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15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D34C63-65B5-425D-A5A8-5D030AE8D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altLang="zh-TW" dirty="0"/>
              <a:t>Additional feature: Inline </a:t>
            </a:r>
            <a:r>
              <a:rPr lang="en-US" dirty="0"/>
              <a:t>Retest Decision</a:t>
            </a:r>
          </a:p>
        </p:txBody>
      </p:sp>
      <p:sp>
        <p:nvSpPr>
          <p:cNvPr id="5" name="Content Placeholder 24">
            <a:extLst>
              <a:ext uri="{FF2B5EF4-FFF2-40B4-BE49-F238E27FC236}">
                <a16:creationId xmlns:a16="http://schemas.microsoft.com/office/drawing/2014/main" id="{E434349E-C2BD-4813-B353-9EFD2995E6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42458" y="4073100"/>
            <a:ext cx="3853542" cy="2399290"/>
          </a:xfrm>
        </p:spPr>
        <p:txBody>
          <a:bodyPr/>
          <a:lstStyle/>
          <a:p>
            <a:r>
              <a:rPr lang="en-US" dirty="0"/>
              <a:t>Yield Check Rule:</a:t>
            </a:r>
          </a:p>
          <a:p>
            <a:pPr lvl="1"/>
            <a:r>
              <a:rPr lang="en-US" dirty="0"/>
              <a:t>Yield</a:t>
            </a:r>
          </a:p>
          <a:p>
            <a:pPr lvl="1"/>
            <a:r>
              <a:rPr lang="en-US" dirty="0"/>
              <a:t>Soft Bin Limit</a:t>
            </a:r>
          </a:p>
          <a:p>
            <a:pPr lvl="1"/>
            <a:r>
              <a:rPr lang="en-US" dirty="0"/>
              <a:t>Site to site </a:t>
            </a:r>
            <a:r>
              <a:rPr lang="en-US" dirty="0" err="1"/>
              <a:t>Yld</a:t>
            </a:r>
            <a:r>
              <a:rPr lang="en-US" dirty="0"/>
              <a:t> &amp; SBL</a:t>
            </a:r>
          </a:p>
          <a:p>
            <a:pPr lvl="1"/>
            <a:r>
              <a:rPr lang="en-US" dirty="0"/>
              <a:t>Pattern recognition</a:t>
            </a:r>
          </a:p>
        </p:txBody>
      </p:sp>
      <p:sp>
        <p:nvSpPr>
          <p:cNvPr id="6" name="Content Placeholder 25">
            <a:extLst>
              <a:ext uri="{FF2B5EF4-FFF2-40B4-BE49-F238E27FC236}">
                <a16:creationId xmlns:a16="http://schemas.microsoft.com/office/drawing/2014/main" id="{EE6F59D7-F926-4DEA-9A60-75C022A60086}"/>
              </a:ext>
            </a:extLst>
          </p:cNvPr>
          <p:cNvSpPr txBox="1">
            <a:spLocks/>
          </p:cNvSpPr>
          <p:nvPr/>
        </p:nvSpPr>
        <p:spPr>
          <a:xfrm>
            <a:off x="6265121" y="4073100"/>
            <a:ext cx="4207164" cy="23992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Retest configs:</a:t>
            </a:r>
          </a:p>
          <a:p>
            <a:pPr lvl="1"/>
            <a:r>
              <a:rPr lang="en-US" dirty="0"/>
              <a:t>Which Bins to retest</a:t>
            </a:r>
          </a:p>
          <a:p>
            <a:pPr lvl="1"/>
            <a:r>
              <a:rPr lang="en-US" dirty="0"/>
              <a:t>Retest decision:</a:t>
            </a:r>
          </a:p>
          <a:p>
            <a:pPr lvl="2"/>
            <a:r>
              <a:rPr lang="en-US" dirty="0"/>
              <a:t>Minimize test time?</a:t>
            </a:r>
          </a:p>
          <a:p>
            <a:pPr lvl="2"/>
            <a:r>
              <a:rPr lang="en-US" dirty="0"/>
              <a:t>Maximize yield?</a:t>
            </a:r>
          </a:p>
        </p:txBody>
      </p:sp>
      <p:sp>
        <p:nvSpPr>
          <p:cNvPr id="7" name="Process 4">
            <a:extLst>
              <a:ext uri="{FF2B5EF4-FFF2-40B4-BE49-F238E27FC236}">
                <a16:creationId xmlns:a16="http://schemas.microsoft.com/office/drawing/2014/main" id="{CB3D2923-25F9-48CA-9E8B-0AE4046997ED}"/>
              </a:ext>
            </a:extLst>
          </p:cNvPr>
          <p:cNvSpPr/>
          <p:nvPr/>
        </p:nvSpPr>
        <p:spPr bwMode="auto">
          <a:xfrm>
            <a:off x="597604" y="2500999"/>
            <a:ext cx="1352048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ＭＳ Ｐゴシック" pitchFamily="28" charset="-128"/>
              </a:rPr>
              <a:t>1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ea typeface="ＭＳ Ｐゴシック" pitchFamily="28" charset="-128"/>
              </a:rPr>
              <a:t>st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ＭＳ Ｐゴシック" pitchFamily="28" charset="-128"/>
              </a:rPr>
              <a:t> Pass</a:t>
            </a:r>
          </a:p>
        </p:txBody>
      </p:sp>
      <p:sp>
        <p:nvSpPr>
          <p:cNvPr id="8" name="Process 5">
            <a:extLst>
              <a:ext uri="{FF2B5EF4-FFF2-40B4-BE49-F238E27FC236}">
                <a16:creationId xmlns:a16="http://schemas.microsoft.com/office/drawing/2014/main" id="{27F2DC0F-7EC7-46E2-AF90-11EE723250C6}"/>
              </a:ext>
            </a:extLst>
          </p:cNvPr>
          <p:cNvSpPr/>
          <p:nvPr/>
        </p:nvSpPr>
        <p:spPr bwMode="auto">
          <a:xfrm>
            <a:off x="8804486" y="2500998"/>
            <a:ext cx="1352048" cy="7737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800" dirty="0">
                <a:solidFill>
                  <a:srgbClr val="000000"/>
                </a:solidFill>
                <a:ea typeface="ＭＳ Ｐゴシック" pitchFamily="28" charset="-128"/>
              </a:rPr>
              <a:t>Inline</a:t>
            </a:r>
            <a:endParaRPr kumimoji="0" lang="en-US" sz="1800" dirty="0">
              <a:solidFill>
                <a:srgbClr val="000000"/>
              </a:solidFill>
              <a:ea typeface="ＭＳ Ｐゴシック" pitchFamily="28" charset="-128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solidFill>
                  <a:srgbClr val="000000"/>
                </a:solidFill>
                <a:ea typeface="ＭＳ Ｐゴシック" pitchFamily="28" charset="-128"/>
              </a:rPr>
              <a:t>Retest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9" name="Diamond 8">
            <a:extLst>
              <a:ext uri="{FF2B5EF4-FFF2-40B4-BE49-F238E27FC236}">
                <a16:creationId xmlns:a16="http://schemas.microsoft.com/office/drawing/2014/main" id="{209C54DF-985C-4E31-A225-52C2F9FA1ACC}"/>
              </a:ext>
            </a:extLst>
          </p:cNvPr>
          <p:cNvSpPr/>
          <p:nvPr/>
        </p:nvSpPr>
        <p:spPr>
          <a:xfrm>
            <a:off x="3062297" y="2383613"/>
            <a:ext cx="1516743" cy="1008495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Yield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Check</a:t>
            </a:r>
          </a:p>
        </p:txBody>
      </p:sp>
      <p:sp>
        <p:nvSpPr>
          <p:cNvPr id="10" name="Process 27">
            <a:extLst>
              <a:ext uri="{FF2B5EF4-FFF2-40B4-BE49-F238E27FC236}">
                <a16:creationId xmlns:a16="http://schemas.microsoft.com/office/drawing/2014/main" id="{F910F41C-4A4A-4234-9829-3472BC49091F}"/>
              </a:ext>
            </a:extLst>
          </p:cNvPr>
          <p:cNvSpPr/>
          <p:nvPr/>
        </p:nvSpPr>
        <p:spPr bwMode="auto">
          <a:xfrm>
            <a:off x="9976352" y="1236941"/>
            <a:ext cx="1352048" cy="7737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solidFill>
                  <a:srgbClr val="000000"/>
                </a:solidFill>
                <a:ea typeface="ＭＳ Ｐゴシック" pitchFamily="28" charset="-128"/>
              </a:rPr>
              <a:t>Next Step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1C4BFE-0EF4-4CD2-89D8-EEE0C11BE1C0}"/>
              </a:ext>
            </a:extLst>
          </p:cNvPr>
          <p:cNvSpPr txBox="1"/>
          <p:nvPr/>
        </p:nvSpPr>
        <p:spPr>
          <a:xfrm>
            <a:off x="3861456" y="1971429"/>
            <a:ext cx="90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FF00"/>
                </a:solidFill>
              </a:rPr>
              <a:t>Pass</a:t>
            </a:r>
          </a:p>
        </p:txBody>
      </p:sp>
      <p:cxnSp>
        <p:nvCxnSpPr>
          <p:cNvPr id="12" name="Connector: Elbow 32">
            <a:extLst>
              <a:ext uri="{FF2B5EF4-FFF2-40B4-BE49-F238E27FC236}">
                <a16:creationId xmlns:a16="http://schemas.microsoft.com/office/drawing/2014/main" id="{1500FBDB-163F-43B0-86C2-FBC626EFA922}"/>
              </a:ext>
            </a:extLst>
          </p:cNvPr>
          <p:cNvCxnSpPr>
            <a:cxnSpLocks/>
            <a:stCxn id="9" idx="0"/>
            <a:endCxn id="10" idx="1"/>
          </p:cNvCxnSpPr>
          <p:nvPr/>
        </p:nvCxnSpPr>
        <p:spPr>
          <a:xfrm rot="5400000" flipH="1" flipV="1">
            <a:off x="6518605" y="-1074133"/>
            <a:ext cx="759810" cy="6155683"/>
          </a:xfrm>
          <a:prstGeom prst="bentConnector2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Alternate Process 23">
            <a:extLst>
              <a:ext uri="{FF2B5EF4-FFF2-40B4-BE49-F238E27FC236}">
                <a16:creationId xmlns:a16="http://schemas.microsoft.com/office/drawing/2014/main" id="{20900BCD-0C2B-4702-879B-0B2D7FAD83DF}"/>
              </a:ext>
            </a:extLst>
          </p:cNvPr>
          <p:cNvSpPr/>
          <p:nvPr/>
        </p:nvSpPr>
        <p:spPr>
          <a:xfrm>
            <a:off x="6265121" y="2500998"/>
            <a:ext cx="1352048" cy="7737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00"/>
                </a:solidFill>
              </a:rPr>
              <a:t>Retest Configs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B8D800-C343-4E19-90EE-A0E62A9A3E49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 bwMode="auto">
          <a:xfrm>
            <a:off x="1949652" y="2887861"/>
            <a:ext cx="1112645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4BF72A-E6C7-4F38-9130-7995BD6971A2}"/>
              </a:ext>
            </a:extLst>
          </p:cNvPr>
          <p:cNvCxnSpPr>
            <a:cxnSpLocks/>
            <a:stCxn id="9" idx="3"/>
            <a:endCxn id="13" idx="1"/>
          </p:cNvCxnSpPr>
          <p:nvPr/>
        </p:nvCxnSpPr>
        <p:spPr bwMode="auto">
          <a:xfrm flipV="1">
            <a:off x="4579040" y="2887860"/>
            <a:ext cx="1686081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07BB40B-E515-4C98-AE97-DCD6D9524325}"/>
              </a:ext>
            </a:extLst>
          </p:cNvPr>
          <p:cNvCxnSpPr>
            <a:cxnSpLocks/>
            <a:stCxn id="13" idx="3"/>
            <a:endCxn id="8" idx="1"/>
          </p:cNvCxnSpPr>
          <p:nvPr/>
        </p:nvCxnSpPr>
        <p:spPr bwMode="auto">
          <a:xfrm>
            <a:off x="7617169" y="2887860"/>
            <a:ext cx="1187317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Connector: Elbow 39">
            <a:extLst>
              <a:ext uri="{FF2B5EF4-FFF2-40B4-BE49-F238E27FC236}">
                <a16:creationId xmlns:a16="http://schemas.microsoft.com/office/drawing/2014/main" id="{E43D7B40-29D7-4F9D-8F17-F4E3747F2B6B}"/>
              </a:ext>
            </a:extLst>
          </p:cNvPr>
          <p:cNvCxnSpPr>
            <a:cxnSpLocks/>
          </p:cNvCxnSpPr>
          <p:nvPr/>
        </p:nvCxnSpPr>
        <p:spPr>
          <a:xfrm rot="10800000" flipV="1">
            <a:off x="2504440" y="2887859"/>
            <a:ext cx="7652094" cy="773725"/>
          </a:xfrm>
          <a:prstGeom prst="bentConnector3">
            <a:avLst>
              <a:gd name="adj1" fmla="val -8686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CD2E1E0-14A8-4698-9887-0CCD952F4EC3}"/>
              </a:ext>
            </a:extLst>
          </p:cNvPr>
          <p:cNvCxnSpPr>
            <a:cxnSpLocks/>
          </p:cNvCxnSpPr>
          <p:nvPr/>
        </p:nvCxnSpPr>
        <p:spPr>
          <a:xfrm flipV="1">
            <a:off x="2504440" y="2887861"/>
            <a:ext cx="0" cy="77372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C64FE5F1-976D-4194-BA52-DF9B40DB2BC4}"/>
              </a:ext>
            </a:extLst>
          </p:cNvPr>
          <p:cNvSpPr txBox="1"/>
          <p:nvPr/>
        </p:nvSpPr>
        <p:spPr>
          <a:xfrm>
            <a:off x="4579040" y="2906211"/>
            <a:ext cx="6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Fail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E27C9CA-D3D9-4AEF-9DD5-E665E5266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22" y="1249342"/>
            <a:ext cx="775266" cy="759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D58E9F5-6FB2-4B01-834E-ABE22D9F0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6387" y="2021704"/>
            <a:ext cx="775266" cy="75981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3141FEC-1A80-47E9-9071-BBAB067B2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4438" y="2885891"/>
            <a:ext cx="775266" cy="7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33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CB2B1-B9C2-41D4-91EB-CBA34309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Case I:</a:t>
            </a:r>
            <a:br>
              <a:rPr lang="en-US" dirty="0"/>
            </a:br>
            <a:r>
              <a:rPr lang="en-US" sz="3600" dirty="0"/>
              <a:t>C customer with 16 site setup, high retest rate due to setup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C6A7B-0C8E-48EE-80A4-92C1716FA9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6388" y="6350000"/>
            <a:ext cx="455612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515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17</a:t>
            </a:fld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480CF554-3DBA-4453-A4E1-C70556049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Result on 16 sites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D539465E-7F96-4A97-8B51-65E37E95E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10515600" cy="4351338"/>
          </a:xfrm>
        </p:spPr>
        <p:txBody>
          <a:bodyPr/>
          <a:lstStyle/>
          <a:p>
            <a:r>
              <a:rPr lang="en-US" dirty="0"/>
              <a:t>Ran 3 wafers to review results</a:t>
            </a:r>
          </a:p>
          <a:p>
            <a:r>
              <a:rPr lang="en-US" dirty="0"/>
              <a:t>Saved 2% on test time and wafer show no sign of site to site fail pattern</a:t>
            </a:r>
            <a:r>
              <a:rPr lang="zh-TW" altLang="en-US" dirty="0"/>
              <a:t> </a:t>
            </a:r>
            <a:r>
              <a:rPr lang="en-US" altLang="zh-TW" dirty="0"/>
              <a:t>after retest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" name="Content Placeholder 4">
            <a:extLst>
              <a:ext uri="{FF2B5EF4-FFF2-40B4-BE49-F238E27FC236}">
                <a16:creationId xmlns:a16="http://schemas.microsoft.com/office/drawing/2014/main" id="{7B8E2A75-D013-4D37-BD34-480A7B24C8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8484702"/>
              </p:ext>
            </p:extLst>
          </p:nvPr>
        </p:nvGraphicFramePr>
        <p:xfrm>
          <a:off x="636998" y="2964773"/>
          <a:ext cx="10962518" cy="2080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4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619844641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920984293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8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255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Wafers</a:t>
                      </a: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First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Yld</a:t>
                      </a:r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Final </a:t>
                      </a:r>
                      <a:r>
                        <a:rPr lang="en-US" sz="14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Yld</a:t>
                      </a:r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Total TD</a:t>
                      </a: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Traditional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Rsc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TD</a:t>
                      </a:r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xREPROBE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</a:t>
                      </a:r>
                      <a:r>
                        <a:rPr lang="en-US" sz="1400" baseline="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Rsc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TD</a:t>
                      </a:r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Rsc</a:t>
                      </a:r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% Save</a:t>
                      </a: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Traditional</a:t>
                      </a:r>
                      <a:r>
                        <a:rPr lang="en-US" sz="1400" baseline="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 Total TD</a:t>
                      </a:r>
                      <a:endParaRPr lang="en-US" sz="14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xREPROBE Total TD</a:t>
                      </a:r>
                    </a:p>
                  </a:txBody>
                  <a:tcPr marL="93165" marR="9316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Save %</a:t>
                      </a:r>
                    </a:p>
                  </a:txBody>
                  <a:tcPr marL="93165" marR="9316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0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AXXXX4_14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93.97%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98.04%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192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6.80%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602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588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2.33%</a:t>
                      </a:r>
                    </a:p>
                  </a:txBody>
                  <a:tcPr marL="93165" marR="931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0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AXXXX9_24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97.83%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98.28%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61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53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13.11%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457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449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1.75%</a:t>
                      </a:r>
                    </a:p>
                  </a:txBody>
                  <a:tcPr marL="93165" marR="931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02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AXXXX0_02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89.75%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98.11%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214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5.31%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622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610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1.97%</a:t>
                      </a:r>
                    </a:p>
                  </a:txBody>
                  <a:tcPr marL="93165" marR="9316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5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Average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93.85%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98.14%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396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164.33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153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highlight>
                            <a:srgbClr val="00FF00"/>
                          </a:highlight>
                        </a:rPr>
                        <a:t>6.89%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560.33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549</a:t>
                      </a:r>
                    </a:p>
                  </a:txBody>
                  <a:tcPr marL="93165" marR="9316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highlight>
                            <a:srgbClr val="00FF00"/>
                          </a:highlight>
                        </a:rPr>
                        <a:t>2.02%</a:t>
                      </a:r>
                    </a:p>
                  </a:txBody>
                  <a:tcPr marL="93165" marR="9316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id="{ADC84A65-7361-493E-B6C7-F0C7C8891A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77" y="5130066"/>
            <a:ext cx="1394257" cy="119970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858A7C2-D377-4CA3-AB74-FFA2957F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868" y="5145721"/>
            <a:ext cx="1353820" cy="11684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7837CFB-AB83-474C-8B78-807330070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7367" y="5140340"/>
            <a:ext cx="1353820" cy="11760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D423508-10F3-40EF-9685-244FB0C37C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2946" y="5145721"/>
            <a:ext cx="1353820" cy="11684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CCE0FFC-A442-45D7-8A67-C86A6BFE2A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2910" y="5148261"/>
            <a:ext cx="1353820" cy="11658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A1ACCBC-B456-428F-82FA-7563A7150A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92663" y="5151215"/>
            <a:ext cx="1353820" cy="1178560"/>
          </a:xfrm>
          <a:prstGeom prst="rect">
            <a:avLst/>
          </a:prstGeom>
        </p:spPr>
      </p:pic>
      <p:sp>
        <p:nvSpPr>
          <p:cNvPr id="33" name="Explosion 1 13">
            <a:extLst>
              <a:ext uri="{FF2B5EF4-FFF2-40B4-BE49-F238E27FC236}">
                <a16:creationId xmlns:a16="http://schemas.microsoft.com/office/drawing/2014/main" id="{488046F7-3881-4FAA-927F-CE03BD16B6E0}"/>
              </a:ext>
            </a:extLst>
          </p:cNvPr>
          <p:cNvSpPr/>
          <p:nvPr/>
        </p:nvSpPr>
        <p:spPr>
          <a:xfrm>
            <a:off x="10422740" y="4425299"/>
            <a:ext cx="1348326" cy="776515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17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935876-A930-4A0E-A983-F939791EE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3" y="3379966"/>
            <a:ext cx="11215453" cy="307520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18</a:t>
            </a:fld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2AD34F3-92A6-4BB5-8404-06C0FC4D5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High Volume Production Result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ED9CFEB3-F8E3-4009-95A1-3E3258F4D3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6246181" cy="4351338"/>
          </a:xfrm>
        </p:spPr>
        <p:txBody>
          <a:bodyPr>
            <a:normAutofit/>
          </a:bodyPr>
          <a:lstStyle/>
          <a:p>
            <a:r>
              <a:rPr lang="en-US" sz="2400" dirty="0"/>
              <a:t>Collected from 4 months, more than 20k wafers</a:t>
            </a:r>
          </a:p>
          <a:p>
            <a:r>
              <a:rPr lang="en-US" sz="2400" dirty="0"/>
              <a:t>Wafers needing offline retest dropped from 17.4% to 5.67% after implementing shift site </a:t>
            </a:r>
            <a:r>
              <a:rPr lang="en-US" sz="2400" dirty="0" err="1"/>
              <a:t>reprobe</a:t>
            </a:r>
            <a:r>
              <a:rPr lang="en-US" sz="2400" dirty="0"/>
              <a:t>!!!</a:t>
            </a:r>
          </a:p>
          <a:p>
            <a:endParaRPr lang="en-US" sz="2400" dirty="0"/>
          </a:p>
          <a:p>
            <a:endParaRPr lang="en-US" sz="2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4C7330-E5B8-4182-91E4-E8F2EBE7438C}"/>
              </a:ext>
            </a:extLst>
          </p:cNvPr>
          <p:cNvCxnSpPr>
            <a:cxnSpLocks/>
          </p:cNvCxnSpPr>
          <p:nvPr/>
        </p:nvCxnSpPr>
        <p:spPr>
          <a:xfrm>
            <a:off x="5317816" y="3710216"/>
            <a:ext cx="0" cy="2375628"/>
          </a:xfrm>
          <a:prstGeom prst="line">
            <a:avLst/>
          </a:prstGeom>
          <a:ln w="317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6F0A36D-5CBC-4BBF-90DA-859C8693D66A}"/>
              </a:ext>
            </a:extLst>
          </p:cNvPr>
          <p:cNvSpPr txBox="1"/>
          <p:nvPr/>
        </p:nvSpPr>
        <p:spPr>
          <a:xfrm>
            <a:off x="6954396" y="4897249"/>
            <a:ext cx="3326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xREPROBE Shift Site Enabled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51AF60-9B0A-4756-926F-916F340FD9AC}"/>
              </a:ext>
            </a:extLst>
          </p:cNvPr>
          <p:cNvSpPr txBox="1"/>
          <p:nvPr/>
        </p:nvSpPr>
        <p:spPr>
          <a:xfrm>
            <a:off x="2310082" y="4897249"/>
            <a:ext cx="1804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Traditional Flow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753259-4EB7-4F54-A976-9F786E405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758" y="954510"/>
            <a:ext cx="4354917" cy="24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253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A6CB2B1-B9C2-41D4-91EB-CBA343094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Case II:</a:t>
            </a:r>
            <a:br>
              <a:rPr lang="en-US" dirty="0"/>
            </a:br>
            <a:r>
              <a:rPr lang="en-US" sz="3600" dirty="0"/>
              <a:t>S customer with 54 site setup, long retest time from site efficiency</a:t>
            </a:r>
            <a:r>
              <a:rPr lang="en-US" sz="4000" dirty="0"/>
              <a:t>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AC6A7B-0C8E-48EE-80A4-92C1716FA97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6388" y="6350000"/>
            <a:ext cx="455612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33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E5DDBD2C-D269-564D-A6AE-38C348BAF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96349"/>
          </a:xfrm>
          <a:solidFill>
            <a:schemeClr val="tx1"/>
          </a:solidFill>
        </p:spPr>
        <p:txBody>
          <a:bodyPr>
            <a:normAutofit fontScale="92500"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xREPROBE</a:t>
            </a:r>
            <a:r>
              <a:rPr lang="en-US" dirty="0">
                <a:solidFill>
                  <a:schemeClr val="bg1"/>
                </a:solidFill>
              </a:rPr>
              <a:t>	            </a:t>
            </a:r>
            <a:r>
              <a:rPr lang="en-US" dirty="0">
                <a:solidFill>
                  <a:srgbClr val="FFFF00"/>
                </a:solidFill>
              </a:rPr>
              <a:t>Patent: TW I639846</a:t>
            </a:r>
            <a:endParaRPr lang="en-US" sz="2000" b="0" dirty="0">
              <a:solidFill>
                <a:srgbClr val="FFFF00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5848C4E-23F3-3747-99D1-B0654FFD3E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6335"/>
            <a:ext cx="5157787" cy="1613001"/>
          </a:xfrm>
        </p:spPr>
        <p:txBody>
          <a:bodyPr>
            <a:normAutofit/>
          </a:bodyPr>
          <a:lstStyle/>
          <a:p>
            <a:r>
              <a:rPr lang="en-US" sz="2000" dirty="0"/>
              <a:t>Provides auto calculated </a:t>
            </a:r>
            <a:r>
              <a:rPr lang="en-US" sz="2000" dirty="0" err="1"/>
              <a:t>reprobing</a:t>
            </a:r>
            <a:r>
              <a:rPr lang="en-US" sz="2000" dirty="0"/>
              <a:t> path to minimize rescreen test time and maximize recovery yields</a:t>
            </a:r>
          </a:p>
          <a:p>
            <a:endParaRPr lang="en-US" sz="200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7B7BD31-5305-204D-B246-E2CF711EC9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95172"/>
          </a:xfrm>
          <a:solidFill>
            <a:schemeClr val="tx1"/>
          </a:solidFill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xCLEANING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Content Placeholder 23">
            <a:extLst>
              <a:ext uri="{FF2B5EF4-FFF2-40B4-BE49-F238E27FC236}">
                <a16:creationId xmlns:a16="http://schemas.microsoft.com/office/drawing/2014/main" id="{BFF7F2B5-E0E1-C34C-A20E-5711585B8D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6335"/>
            <a:ext cx="5183188" cy="1613001"/>
          </a:xfrm>
        </p:spPr>
        <p:txBody>
          <a:bodyPr>
            <a:normAutofit/>
          </a:bodyPr>
          <a:lstStyle/>
          <a:p>
            <a:r>
              <a:rPr lang="en-US" sz="2200" dirty="0"/>
              <a:t>Provides proactive control in cleaning to</a:t>
            </a:r>
          </a:p>
          <a:p>
            <a:pPr lvl="1"/>
            <a:r>
              <a:rPr lang="en-US" sz="1800" dirty="0"/>
              <a:t>Maintain target yield</a:t>
            </a:r>
          </a:p>
          <a:p>
            <a:pPr lvl="1"/>
            <a:r>
              <a:rPr lang="en-US" sz="1800" dirty="0"/>
              <a:t>Provide maximum throughput by only cleaning when needed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B35E5D-85F8-B743-8C95-A265618CA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xTEST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C5D648-1424-BF4B-8C63-5CFD05465FF6}"/>
              </a:ext>
            </a:extLst>
          </p:cNvPr>
          <p:cNvSpPr txBox="1"/>
          <p:nvPr/>
        </p:nvSpPr>
        <p:spPr>
          <a:xfrm>
            <a:off x="838200" y="895095"/>
            <a:ext cx="5540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driver base solution to achieve artificial intelligence</a:t>
            </a:r>
          </a:p>
          <a:p>
            <a:r>
              <a:rPr lang="en-US" dirty="0"/>
              <a:t>Provides four major functions:</a:t>
            </a:r>
          </a:p>
        </p:txBody>
      </p:sp>
      <p:sp>
        <p:nvSpPr>
          <p:cNvPr id="26" name="Text Placeholder 20">
            <a:extLst>
              <a:ext uri="{FF2B5EF4-FFF2-40B4-BE49-F238E27FC236}">
                <a16:creationId xmlns:a16="http://schemas.microsoft.com/office/drawing/2014/main" id="{C0D22205-AE92-C54F-B1B7-34F8949AE4B7}"/>
              </a:ext>
            </a:extLst>
          </p:cNvPr>
          <p:cNvSpPr txBox="1">
            <a:spLocks/>
          </p:cNvSpPr>
          <p:nvPr/>
        </p:nvSpPr>
        <p:spPr>
          <a:xfrm>
            <a:off x="839788" y="4036333"/>
            <a:ext cx="5157787" cy="49634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xSETUP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Content Placeholder 21">
            <a:extLst>
              <a:ext uri="{FF2B5EF4-FFF2-40B4-BE49-F238E27FC236}">
                <a16:creationId xmlns:a16="http://schemas.microsoft.com/office/drawing/2014/main" id="{FB1ED8F5-1E69-C549-A342-44CEFF4647FD}"/>
              </a:ext>
            </a:extLst>
          </p:cNvPr>
          <p:cNvSpPr txBox="1">
            <a:spLocks/>
          </p:cNvSpPr>
          <p:nvPr/>
        </p:nvSpPr>
        <p:spPr>
          <a:xfrm>
            <a:off x="839788" y="4531505"/>
            <a:ext cx="5157787" cy="161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Auto-Z to setup prober for production environment and adjust overdrive on the fly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EC22FC54-E996-654C-AB43-237810AA8F21}"/>
              </a:ext>
            </a:extLst>
          </p:cNvPr>
          <p:cNvSpPr txBox="1">
            <a:spLocks/>
          </p:cNvSpPr>
          <p:nvPr/>
        </p:nvSpPr>
        <p:spPr>
          <a:xfrm>
            <a:off x="6172200" y="4036333"/>
            <a:ext cx="5183188" cy="495172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xDATA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Content Placeholder 23">
            <a:extLst>
              <a:ext uri="{FF2B5EF4-FFF2-40B4-BE49-F238E27FC236}">
                <a16:creationId xmlns:a16="http://schemas.microsoft.com/office/drawing/2014/main" id="{0DDF8219-1D39-0449-B482-E285FB5B47B0}"/>
              </a:ext>
            </a:extLst>
          </p:cNvPr>
          <p:cNvSpPr txBox="1">
            <a:spLocks/>
          </p:cNvSpPr>
          <p:nvPr/>
        </p:nvSpPr>
        <p:spPr>
          <a:xfrm>
            <a:off x="6172200" y="4531505"/>
            <a:ext cx="5183188" cy="1613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Provides real time data analysis for alert or monitoring</a:t>
            </a:r>
          </a:p>
          <a:p>
            <a:r>
              <a:rPr lang="en-US" sz="2000" dirty="0"/>
              <a:t>Setup data stream to any database upon request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3FD3BBA-F4A7-294C-A51E-0ED0DE5F8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178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CAB8-19EF-42D7-8263-2DAD209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Result (Traditional -&gt; </a:t>
            </a:r>
            <a:r>
              <a:rPr lang="en-US" dirty="0" err="1"/>
              <a:t>xREPROBE</a:t>
            </a:r>
            <a:r>
              <a:rPr lang="en-US" dirty="0"/>
              <a:t>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D188D-5293-447F-9180-5AE5F906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D494E7E-A176-4E87-8CBE-9A4BCC963C4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1674" y="1849298"/>
          <a:ext cx="2494331" cy="1839761"/>
        </p:xfrm>
        <a:graphic>
          <a:graphicData uri="http://schemas.openxmlformats.org/drawingml/2006/table">
            <a:tbl>
              <a:tblPr/>
              <a:tblGrid>
                <a:gridCol w="145409">
                  <a:extLst>
                    <a:ext uri="{9D8B030D-6E8A-4147-A177-3AD203B41FA5}">
                      <a16:colId xmlns:a16="http://schemas.microsoft.com/office/drawing/2014/main" val="1512989451"/>
                    </a:ext>
                  </a:extLst>
                </a:gridCol>
                <a:gridCol w="234892">
                  <a:extLst>
                    <a:ext uri="{9D8B030D-6E8A-4147-A177-3AD203B41FA5}">
                      <a16:colId xmlns:a16="http://schemas.microsoft.com/office/drawing/2014/main" val="1043127674"/>
                    </a:ext>
                  </a:extLst>
                </a:gridCol>
                <a:gridCol w="356070">
                  <a:extLst>
                    <a:ext uri="{9D8B030D-6E8A-4147-A177-3AD203B41FA5}">
                      <a16:colId xmlns:a16="http://schemas.microsoft.com/office/drawing/2014/main" val="1520687081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2349976275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4254322064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164282544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415620698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3942906357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4131041298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2583804286"/>
                    </a:ext>
                  </a:extLst>
                </a:gridCol>
                <a:gridCol w="219745">
                  <a:extLst>
                    <a:ext uri="{9D8B030D-6E8A-4147-A177-3AD203B41FA5}">
                      <a16:colId xmlns:a16="http://schemas.microsoft.com/office/drawing/2014/main" val="3247706362"/>
                    </a:ext>
                  </a:extLst>
                </a:gridCol>
              </a:tblGrid>
              <a:tr h="16725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1751974"/>
                  </a:ext>
                </a:extLst>
              </a:tr>
              <a:tr h="16725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2960"/>
                  </a:ext>
                </a:extLst>
              </a:tr>
              <a:tr h="16725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2301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EA9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221165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8390764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162747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506960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8107735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3456822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0757751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5661153"/>
                  </a:ext>
                </a:extLst>
              </a:tr>
              <a:tr h="16725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66971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44941DE-F869-4924-852B-CD482823F0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7670" y="1858725"/>
          <a:ext cx="2494330" cy="1830334"/>
        </p:xfrm>
        <a:graphic>
          <a:graphicData uri="http://schemas.openxmlformats.org/drawingml/2006/table">
            <a:tbl>
              <a:tblPr/>
              <a:tblGrid>
                <a:gridCol w="190743">
                  <a:extLst>
                    <a:ext uri="{9D8B030D-6E8A-4147-A177-3AD203B41FA5}">
                      <a16:colId xmlns:a16="http://schemas.microsoft.com/office/drawing/2014/main" val="2145655103"/>
                    </a:ext>
                  </a:extLst>
                </a:gridCol>
                <a:gridCol w="278777">
                  <a:extLst>
                    <a:ext uri="{9D8B030D-6E8A-4147-A177-3AD203B41FA5}">
                      <a16:colId xmlns:a16="http://schemas.microsoft.com/office/drawing/2014/main" val="2952041393"/>
                    </a:ext>
                  </a:extLst>
                </a:gridCol>
                <a:gridCol w="308123">
                  <a:extLst>
                    <a:ext uri="{9D8B030D-6E8A-4147-A177-3AD203B41FA5}">
                      <a16:colId xmlns:a16="http://schemas.microsoft.com/office/drawing/2014/main" val="128695317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246848667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175577678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1460090902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995586188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180659062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179800959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2320663909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136204173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2340353136"/>
                    </a:ext>
                  </a:extLst>
                </a:gridCol>
              </a:tblGrid>
              <a:tr h="14960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107252"/>
                  </a:ext>
                </a:extLst>
              </a:tr>
              <a:tr h="14960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582589"/>
                  </a:ext>
                </a:extLst>
              </a:tr>
              <a:tr h="173604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4027585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B1772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0312847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1542284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500235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898492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3247634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4700041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7527316"/>
                  </a:ext>
                </a:extLst>
              </a:tr>
              <a:tr h="14960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783581"/>
                  </a:ext>
                </a:extLst>
              </a:tr>
              <a:tr h="157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0000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59120C9-881E-4A91-B5EB-18848B9EAD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1673" y="4200788"/>
          <a:ext cx="2494331" cy="1875290"/>
        </p:xfrm>
        <a:graphic>
          <a:graphicData uri="http://schemas.openxmlformats.org/drawingml/2006/table">
            <a:tbl>
              <a:tblPr/>
              <a:tblGrid>
                <a:gridCol w="206537">
                  <a:extLst>
                    <a:ext uri="{9D8B030D-6E8A-4147-A177-3AD203B41FA5}">
                      <a16:colId xmlns:a16="http://schemas.microsoft.com/office/drawing/2014/main" val="1941754325"/>
                    </a:ext>
                  </a:extLst>
                </a:gridCol>
                <a:gridCol w="301861">
                  <a:extLst>
                    <a:ext uri="{9D8B030D-6E8A-4147-A177-3AD203B41FA5}">
                      <a16:colId xmlns:a16="http://schemas.microsoft.com/office/drawing/2014/main" val="338051206"/>
                    </a:ext>
                  </a:extLst>
                </a:gridCol>
                <a:gridCol w="333637">
                  <a:extLst>
                    <a:ext uri="{9D8B030D-6E8A-4147-A177-3AD203B41FA5}">
                      <a16:colId xmlns:a16="http://schemas.microsoft.com/office/drawing/2014/main" val="1624997845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248089137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2438678364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3299788037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1747889904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639061831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433139897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2564413908"/>
                    </a:ext>
                  </a:extLst>
                </a:gridCol>
                <a:gridCol w="206537">
                  <a:extLst>
                    <a:ext uri="{9D8B030D-6E8A-4147-A177-3AD203B41FA5}">
                      <a16:colId xmlns:a16="http://schemas.microsoft.com/office/drawing/2014/main" val="3385504611"/>
                    </a:ext>
                  </a:extLst>
                </a:gridCol>
              </a:tblGrid>
              <a:tr h="16693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1851953"/>
                  </a:ext>
                </a:extLst>
              </a:tr>
              <a:tr h="16693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998715"/>
                  </a:ext>
                </a:extLst>
              </a:tr>
              <a:tr h="166931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074710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2932747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827741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0237749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2503503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1090317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1797924"/>
                  </a:ext>
                </a:extLst>
              </a:tr>
              <a:tr h="166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0218655"/>
                  </a:ext>
                </a:extLst>
              </a:tr>
              <a:tr h="1752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35796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24F0F63-4FB3-4C5F-BFFA-BC8EF35F07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97671" y="4207914"/>
          <a:ext cx="2494333" cy="1830336"/>
        </p:xfrm>
        <a:graphic>
          <a:graphicData uri="http://schemas.openxmlformats.org/drawingml/2006/table">
            <a:tbl>
              <a:tblPr/>
              <a:tblGrid>
                <a:gridCol w="225183">
                  <a:extLst>
                    <a:ext uri="{9D8B030D-6E8A-4147-A177-3AD203B41FA5}">
                      <a16:colId xmlns:a16="http://schemas.microsoft.com/office/drawing/2014/main" val="3706528889"/>
                    </a:ext>
                  </a:extLst>
                </a:gridCol>
                <a:gridCol w="329113">
                  <a:extLst>
                    <a:ext uri="{9D8B030D-6E8A-4147-A177-3AD203B41FA5}">
                      <a16:colId xmlns:a16="http://schemas.microsoft.com/office/drawing/2014/main" val="3580282313"/>
                    </a:ext>
                  </a:extLst>
                </a:gridCol>
                <a:gridCol w="363756">
                  <a:extLst>
                    <a:ext uri="{9D8B030D-6E8A-4147-A177-3AD203B41FA5}">
                      <a16:colId xmlns:a16="http://schemas.microsoft.com/office/drawing/2014/main" val="1330236024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1259444506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760065647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1208152416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3814641055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2713356819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1298555993"/>
                    </a:ext>
                  </a:extLst>
                </a:gridCol>
                <a:gridCol w="225183">
                  <a:extLst>
                    <a:ext uri="{9D8B030D-6E8A-4147-A177-3AD203B41FA5}">
                      <a16:colId xmlns:a16="http://schemas.microsoft.com/office/drawing/2014/main" val="3866127458"/>
                    </a:ext>
                  </a:extLst>
                </a:gridCol>
              </a:tblGrid>
              <a:tr h="182123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706716"/>
                  </a:ext>
                </a:extLst>
              </a:tr>
              <a:tr h="18212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285705"/>
                  </a:ext>
                </a:extLst>
              </a:tr>
              <a:tr h="182123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9569761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222819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9828733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614876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1754938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2776087"/>
                  </a:ext>
                </a:extLst>
              </a:tr>
              <a:tr h="18212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1194046"/>
                  </a:ext>
                </a:extLst>
              </a:tr>
              <a:tr h="1912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4263884"/>
                  </a:ext>
                </a:extLst>
              </a:tr>
            </a:tbl>
          </a:graphicData>
        </a:graphic>
      </p:graphicFrame>
      <p:pic>
        <p:nvPicPr>
          <p:cNvPr id="25" name="Picture 24">
            <a:extLst>
              <a:ext uri="{FF2B5EF4-FFF2-40B4-BE49-F238E27FC236}">
                <a16:creationId xmlns:a16="http://schemas.microsoft.com/office/drawing/2014/main" id="{3E11EB50-7FFC-4A32-B23C-70158B167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9" y="1850963"/>
            <a:ext cx="1761905" cy="183809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0753B49-22E0-48C3-8D97-AF60EAF56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44" y="1844468"/>
            <a:ext cx="1761905" cy="183809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D2ED490-CAA1-408E-AEC2-AB513238D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633" y="1858725"/>
            <a:ext cx="1761906" cy="18380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487C3CE-D463-4D0B-A448-2514B19C2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9" y="4200786"/>
            <a:ext cx="1755679" cy="18316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AE19643-5CAF-476F-9929-1109FCF8C1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7030" y="4200787"/>
            <a:ext cx="1768735" cy="184522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48FF62E-F08F-41D8-A769-F216BE255F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9538" y="1841745"/>
            <a:ext cx="1778183" cy="185507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FF8570B2-DA4B-4078-A2E6-3B7B4720ED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9089" y="4200787"/>
            <a:ext cx="1761905" cy="183809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763F11A0-F0A9-46D1-99D9-09D2A399FD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35765" y="4200788"/>
            <a:ext cx="1761905" cy="18380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8FE4B68-3141-44C5-8D7A-EE16613D1986}"/>
              </a:ext>
            </a:extLst>
          </p:cNvPr>
          <p:cNvSpPr txBox="1"/>
          <p:nvPr/>
        </p:nvSpPr>
        <p:spPr>
          <a:xfrm>
            <a:off x="359316" y="1180209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23C6B74-0569-4E62-BB1E-0796D24186D4}"/>
              </a:ext>
            </a:extLst>
          </p:cNvPr>
          <p:cNvSpPr txBox="1"/>
          <p:nvPr/>
        </p:nvSpPr>
        <p:spPr>
          <a:xfrm>
            <a:off x="2163215" y="1180209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xReprobe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5F71785-E4F0-4D9C-848A-556766FFC1D7}"/>
              </a:ext>
            </a:extLst>
          </p:cNvPr>
          <p:cNvSpPr txBox="1"/>
          <p:nvPr/>
        </p:nvSpPr>
        <p:spPr>
          <a:xfrm>
            <a:off x="4345331" y="117647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 Bin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ED6865A-2D0E-4073-AC74-917D5D5B0E0F}"/>
              </a:ext>
            </a:extLst>
          </p:cNvPr>
          <p:cNvSpPr txBox="1"/>
          <p:nvPr/>
        </p:nvSpPr>
        <p:spPr>
          <a:xfrm>
            <a:off x="6458424" y="1180209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14767A0-C161-4DF1-845D-37D743C595EF}"/>
              </a:ext>
            </a:extLst>
          </p:cNvPr>
          <p:cNvSpPr txBox="1"/>
          <p:nvPr/>
        </p:nvSpPr>
        <p:spPr>
          <a:xfrm>
            <a:off x="8293839" y="1180209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xReprobe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135C60-C999-4B1A-A4D6-B8D024CFE595}"/>
              </a:ext>
            </a:extLst>
          </p:cNvPr>
          <p:cNvSpPr txBox="1"/>
          <p:nvPr/>
        </p:nvSpPr>
        <p:spPr>
          <a:xfrm>
            <a:off x="10475955" y="117647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 Bin</a:t>
            </a:r>
          </a:p>
        </p:txBody>
      </p:sp>
    </p:spTree>
    <p:extLst>
      <p:ext uri="{BB962C8B-B14F-4D97-AF65-F5344CB8AC3E}">
        <p14:creationId xmlns:p14="http://schemas.microsoft.com/office/powerpoint/2010/main" val="4218878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3CAB8-19EF-42D7-8263-2DAD2095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Wafer Result (</a:t>
            </a:r>
            <a:r>
              <a:rPr lang="en-US" dirty="0" err="1"/>
              <a:t>xREPROBE</a:t>
            </a:r>
            <a:r>
              <a:rPr lang="en-US" dirty="0"/>
              <a:t> -&gt; Traditional)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FD188D-5293-447F-9180-5AE5F906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5F7B005-9918-438F-A294-0E97D693645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1671" y="1875017"/>
          <a:ext cx="2494329" cy="1839763"/>
        </p:xfrm>
        <a:graphic>
          <a:graphicData uri="http://schemas.openxmlformats.org/drawingml/2006/table">
            <a:tbl>
              <a:tblPr/>
              <a:tblGrid>
                <a:gridCol w="177193">
                  <a:extLst>
                    <a:ext uri="{9D8B030D-6E8A-4147-A177-3AD203B41FA5}">
                      <a16:colId xmlns:a16="http://schemas.microsoft.com/office/drawing/2014/main" val="3030898900"/>
                    </a:ext>
                  </a:extLst>
                </a:gridCol>
                <a:gridCol w="258973">
                  <a:extLst>
                    <a:ext uri="{9D8B030D-6E8A-4147-A177-3AD203B41FA5}">
                      <a16:colId xmlns:a16="http://schemas.microsoft.com/office/drawing/2014/main" val="418267099"/>
                    </a:ext>
                  </a:extLst>
                </a:gridCol>
                <a:gridCol w="286233">
                  <a:extLst>
                    <a:ext uri="{9D8B030D-6E8A-4147-A177-3AD203B41FA5}">
                      <a16:colId xmlns:a16="http://schemas.microsoft.com/office/drawing/2014/main" val="4249561171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2052964817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4242605683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3313999105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777978615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2788069714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864543271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4058678516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1853520125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726951714"/>
                    </a:ext>
                  </a:extLst>
                </a:gridCol>
                <a:gridCol w="177193">
                  <a:extLst>
                    <a:ext uri="{9D8B030D-6E8A-4147-A177-3AD203B41FA5}">
                      <a16:colId xmlns:a16="http://schemas.microsoft.com/office/drawing/2014/main" val="3839252237"/>
                    </a:ext>
                  </a:extLst>
                </a:gridCol>
              </a:tblGrid>
              <a:tr h="1409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502724"/>
                  </a:ext>
                </a:extLst>
              </a:tr>
              <a:tr h="1409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855498"/>
                  </a:ext>
                </a:extLst>
              </a:tr>
              <a:tr h="140978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795434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7872521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540706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1994628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1707122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756214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661248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931165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0252440"/>
                  </a:ext>
                </a:extLst>
              </a:tr>
              <a:tr h="1409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177902"/>
                  </a:ext>
                </a:extLst>
              </a:tr>
              <a:tr h="14802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142775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C93EE8-32DA-4169-8EC6-21BC3B635CD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86255" y="1859353"/>
          <a:ext cx="2505743" cy="1844587"/>
        </p:xfrm>
        <a:graphic>
          <a:graphicData uri="http://schemas.openxmlformats.org/drawingml/2006/table">
            <a:tbl>
              <a:tblPr/>
              <a:tblGrid>
                <a:gridCol w="226213">
                  <a:extLst>
                    <a:ext uri="{9D8B030D-6E8A-4147-A177-3AD203B41FA5}">
                      <a16:colId xmlns:a16="http://schemas.microsoft.com/office/drawing/2014/main" val="3805326160"/>
                    </a:ext>
                  </a:extLst>
                </a:gridCol>
                <a:gridCol w="330618">
                  <a:extLst>
                    <a:ext uri="{9D8B030D-6E8A-4147-A177-3AD203B41FA5}">
                      <a16:colId xmlns:a16="http://schemas.microsoft.com/office/drawing/2014/main" val="3273120709"/>
                    </a:ext>
                  </a:extLst>
                </a:gridCol>
                <a:gridCol w="365421">
                  <a:extLst>
                    <a:ext uri="{9D8B030D-6E8A-4147-A177-3AD203B41FA5}">
                      <a16:colId xmlns:a16="http://schemas.microsoft.com/office/drawing/2014/main" val="1718075413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2513548102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481157645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630924707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2763908701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346667431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523080978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3983322456"/>
                    </a:ext>
                  </a:extLst>
                </a:gridCol>
              </a:tblGrid>
              <a:tr h="183541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326797"/>
                  </a:ext>
                </a:extLst>
              </a:tr>
              <a:tr h="183541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974423"/>
                  </a:ext>
                </a:extLst>
              </a:tr>
              <a:tr h="183541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4097639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3696883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125440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1084070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967072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073554"/>
                  </a:ext>
                </a:extLst>
              </a:tr>
              <a:tr h="1835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336170"/>
                  </a:ext>
                </a:extLst>
              </a:tr>
              <a:tr h="19271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0625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355F440-DC18-4CFB-87EC-2D10EABB681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01671" y="4174714"/>
          <a:ext cx="2494331" cy="1839769"/>
        </p:xfrm>
        <a:graphic>
          <a:graphicData uri="http://schemas.openxmlformats.org/drawingml/2006/table">
            <a:tbl>
              <a:tblPr/>
              <a:tblGrid>
                <a:gridCol w="190743">
                  <a:extLst>
                    <a:ext uri="{9D8B030D-6E8A-4147-A177-3AD203B41FA5}">
                      <a16:colId xmlns:a16="http://schemas.microsoft.com/office/drawing/2014/main" val="3185048917"/>
                    </a:ext>
                  </a:extLst>
                </a:gridCol>
                <a:gridCol w="278778">
                  <a:extLst>
                    <a:ext uri="{9D8B030D-6E8A-4147-A177-3AD203B41FA5}">
                      <a16:colId xmlns:a16="http://schemas.microsoft.com/office/drawing/2014/main" val="3511863154"/>
                    </a:ext>
                  </a:extLst>
                </a:gridCol>
                <a:gridCol w="308123">
                  <a:extLst>
                    <a:ext uri="{9D8B030D-6E8A-4147-A177-3AD203B41FA5}">
                      <a16:colId xmlns:a16="http://schemas.microsoft.com/office/drawing/2014/main" val="2923301016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1262362836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866098515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203874989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720474946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89043997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1372670924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777995015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359835951"/>
                    </a:ext>
                  </a:extLst>
                </a:gridCol>
                <a:gridCol w="190743">
                  <a:extLst>
                    <a:ext uri="{9D8B030D-6E8A-4147-A177-3AD203B41FA5}">
                      <a16:colId xmlns:a16="http://schemas.microsoft.com/office/drawing/2014/main" val="4051043050"/>
                    </a:ext>
                  </a:extLst>
                </a:gridCol>
              </a:tblGrid>
              <a:tr h="15267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901599"/>
                  </a:ext>
                </a:extLst>
              </a:tr>
              <a:tr h="15267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739942"/>
                  </a:ext>
                </a:extLst>
              </a:tr>
              <a:tr h="152678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6673362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158496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6606043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315670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8100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3223826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813839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8657418"/>
                  </a:ext>
                </a:extLst>
              </a:tr>
              <a:tr h="1526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215163"/>
                  </a:ext>
                </a:extLst>
              </a:tr>
              <a:tr h="1603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8620822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E2562B3B-C122-4F06-8E58-536F29AB4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10" y="1859349"/>
            <a:ext cx="1768131" cy="184459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734E1E-CC71-4E77-86E6-879C0DF75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66" y="1859353"/>
            <a:ext cx="1763503" cy="1839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7738EE1-EA22-4643-96FE-AED2E601B4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6219" y="1859349"/>
            <a:ext cx="1763503" cy="18397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3496D0-F479-4E92-80E4-A4A3C6F175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0" y="4179537"/>
            <a:ext cx="1768131" cy="184459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2E1B9E6-2E76-477D-8CAC-A44C7D3700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6219" y="4179537"/>
            <a:ext cx="1763503" cy="183976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ACE7852-188A-47D1-9B7E-3CEAC1B69A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723" y="1859349"/>
            <a:ext cx="1763504" cy="18397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A55A0E4-3E8B-4830-BC05-AFA7EC3AE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8047" y="4184921"/>
            <a:ext cx="1768132" cy="1844592"/>
          </a:xfrm>
          <a:prstGeom prst="rect">
            <a:avLst/>
          </a:prstGeom>
        </p:spPr>
      </p:pic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5137C14D-5481-4CCF-82BC-ADF31C4FDFD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686255" y="4179538"/>
          <a:ext cx="2505742" cy="1834949"/>
        </p:xfrm>
        <a:graphic>
          <a:graphicData uri="http://schemas.openxmlformats.org/drawingml/2006/table">
            <a:tbl>
              <a:tblPr/>
              <a:tblGrid>
                <a:gridCol w="226213">
                  <a:extLst>
                    <a:ext uri="{9D8B030D-6E8A-4147-A177-3AD203B41FA5}">
                      <a16:colId xmlns:a16="http://schemas.microsoft.com/office/drawing/2014/main" val="1068076560"/>
                    </a:ext>
                  </a:extLst>
                </a:gridCol>
                <a:gridCol w="330618">
                  <a:extLst>
                    <a:ext uri="{9D8B030D-6E8A-4147-A177-3AD203B41FA5}">
                      <a16:colId xmlns:a16="http://schemas.microsoft.com/office/drawing/2014/main" val="2060172102"/>
                    </a:ext>
                  </a:extLst>
                </a:gridCol>
                <a:gridCol w="365420">
                  <a:extLst>
                    <a:ext uri="{9D8B030D-6E8A-4147-A177-3AD203B41FA5}">
                      <a16:colId xmlns:a16="http://schemas.microsoft.com/office/drawing/2014/main" val="1254514130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3893359702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872650071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3208871372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39691250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841954324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1442729838"/>
                    </a:ext>
                  </a:extLst>
                </a:gridCol>
                <a:gridCol w="226213">
                  <a:extLst>
                    <a:ext uri="{9D8B030D-6E8A-4147-A177-3AD203B41FA5}">
                      <a16:colId xmlns:a16="http://schemas.microsoft.com/office/drawing/2014/main" val="266880308"/>
                    </a:ext>
                  </a:extLst>
                </a:gridCol>
              </a:tblGrid>
              <a:tr h="182582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xREPROBE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832219"/>
                  </a:ext>
                </a:extLst>
              </a:tr>
              <a:tr h="182582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111643"/>
                  </a:ext>
                </a:extLst>
              </a:tr>
              <a:tr h="182582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Regular</a:t>
                      </a:r>
                    </a:p>
                  </a:txBody>
                  <a:tcPr marL="9525" marR="9525" marT="9525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27132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1624340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89774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593679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563900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31916"/>
                  </a:ext>
                </a:extLst>
              </a:tr>
              <a:tr h="1825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8632253"/>
                  </a:ext>
                </a:extLst>
              </a:tr>
              <a:tr h="19171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723110"/>
                  </a:ext>
                </a:extLst>
              </a:tr>
            </a:tbl>
          </a:graphicData>
        </a:graphic>
      </p:graphicFrame>
      <p:pic>
        <p:nvPicPr>
          <p:cNvPr id="28" name="Picture 27">
            <a:extLst>
              <a:ext uri="{FF2B5EF4-FFF2-40B4-BE49-F238E27FC236}">
                <a16:creationId xmlns:a16="http://schemas.microsoft.com/office/drawing/2014/main" id="{99318D6C-56C2-4815-88BB-ACC8A2CD1D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9723" y="4169891"/>
            <a:ext cx="1768132" cy="18445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19024F5-646F-46A7-A695-BF8A08F6D84B}"/>
              </a:ext>
            </a:extLst>
          </p:cNvPr>
          <p:cNvSpPr txBox="1"/>
          <p:nvPr/>
        </p:nvSpPr>
        <p:spPr>
          <a:xfrm>
            <a:off x="359313" y="1182092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3057557-A660-4326-9056-75FEE9509543}"/>
              </a:ext>
            </a:extLst>
          </p:cNvPr>
          <p:cNvSpPr txBox="1"/>
          <p:nvPr/>
        </p:nvSpPr>
        <p:spPr>
          <a:xfrm>
            <a:off x="2163215" y="1180209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xReprobe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81FCB8-0FF0-45F0-9880-A8261CACE0A8}"/>
              </a:ext>
            </a:extLst>
          </p:cNvPr>
          <p:cNvSpPr txBox="1"/>
          <p:nvPr/>
        </p:nvSpPr>
        <p:spPr>
          <a:xfrm>
            <a:off x="4345331" y="117647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 Bin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CFA43D-09ED-4ABA-958B-32760FC765CF}"/>
              </a:ext>
            </a:extLst>
          </p:cNvPr>
          <p:cNvSpPr txBox="1"/>
          <p:nvPr/>
        </p:nvSpPr>
        <p:spPr>
          <a:xfrm>
            <a:off x="6447808" y="1176478"/>
            <a:ext cx="1180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Traditional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5D43456-A916-4CA6-967A-C672B233A3E0}"/>
              </a:ext>
            </a:extLst>
          </p:cNvPr>
          <p:cNvSpPr txBox="1"/>
          <p:nvPr/>
        </p:nvSpPr>
        <p:spPr>
          <a:xfrm>
            <a:off x="8293839" y="1180209"/>
            <a:ext cx="1077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xReprobe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B7D850-7B82-4A40-A6AA-DF5161AF42D1}"/>
              </a:ext>
            </a:extLst>
          </p:cNvPr>
          <p:cNvSpPr txBox="1"/>
          <p:nvPr/>
        </p:nvSpPr>
        <p:spPr>
          <a:xfrm>
            <a:off x="10475955" y="1176478"/>
            <a:ext cx="100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 2 Bin</a:t>
            </a:r>
          </a:p>
        </p:txBody>
      </p:sp>
    </p:spTree>
    <p:extLst>
      <p:ext uri="{BB962C8B-B14F-4D97-AF65-F5344CB8AC3E}">
        <p14:creationId xmlns:p14="http://schemas.microsoft.com/office/powerpoint/2010/main" val="1806287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E24F-AA3A-40C7-9454-1761B9FED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Retest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C0FCE8-3DF2-4BA0-8027-BD7FD6BC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BF1E33-AF91-400D-AFA5-A180B2490E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936386"/>
            <a:ext cx="10515600" cy="1556488"/>
          </a:xfrm>
        </p:spPr>
        <p:txBody>
          <a:bodyPr/>
          <a:lstStyle/>
          <a:p>
            <a:r>
              <a:rPr lang="en-US" dirty="0"/>
              <a:t>Yield is good, no problematic sites</a:t>
            </a:r>
          </a:p>
          <a:p>
            <a:r>
              <a:rPr lang="en-US" dirty="0" err="1"/>
              <a:t>xREPROBE</a:t>
            </a:r>
            <a:r>
              <a:rPr lang="en-US" dirty="0"/>
              <a:t> uses fewer sites yielded &lt;96% on first pass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6DBBC7E-47E8-4746-B290-315B9E499D8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723" y="1116258"/>
          <a:ext cx="12133281" cy="3757756"/>
        </p:xfrm>
        <a:graphic>
          <a:graphicData uri="http://schemas.openxmlformats.org/drawingml/2006/table">
            <a:tbl>
              <a:tblPr/>
              <a:tblGrid>
                <a:gridCol w="413925">
                  <a:extLst>
                    <a:ext uri="{9D8B030D-6E8A-4147-A177-3AD203B41FA5}">
                      <a16:colId xmlns:a16="http://schemas.microsoft.com/office/drawing/2014/main" val="388936509"/>
                    </a:ext>
                  </a:extLst>
                </a:gridCol>
                <a:gridCol w="315587">
                  <a:extLst>
                    <a:ext uri="{9D8B030D-6E8A-4147-A177-3AD203B41FA5}">
                      <a16:colId xmlns:a16="http://schemas.microsoft.com/office/drawing/2014/main" val="368873441"/>
                    </a:ext>
                  </a:extLst>
                </a:gridCol>
                <a:gridCol w="307058">
                  <a:extLst>
                    <a:ext uri="{9D8B030D-6E8A-4147-A177-3AD203B41FA5}">
                      <a16:colId xmlns:a16="http://schemas.microsoft.com/office/drawing/2014/main" val="3773815707"/>
                    </a:ext>
                  </a:extLst>
                </a:gridCol>
                <a:gridCol w="279952">
                  <a:extLst>
                    <a:ext uri="{9D8B030D-6E8A-4147-A177-3AD203B41FA5}">
                      <a16:colId xmlns:a16="http://schemas.microsoft.com/office/drawing/2014/main" val="894700758"/>
                    </a:ext>
                  </a:extLst>
                </a:gridCol>
                <a:gridCol w="308575">
                  <a:extLst>
                    <a:ext uri="{9D8B030D-6E8A-4147-A177-3AD203B41FA5}">
                      <a16:colId xmlns:a16="http://schemas.microsoft.com/office/drawing/2014/main" val="14837317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94868145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4141428279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889913890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245213599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14257594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275164779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09541179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93299831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951022195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427799890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766696476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88391038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59238421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56527075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635638745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592419310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17491611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77353411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545986581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13207973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620122596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41735052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06630681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16528677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332064066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54598197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87777268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37269407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413269037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19496903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469242551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58989758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975053995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90037567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39188153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86926231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83333214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294604356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599948068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43119114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761099826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401572674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4081957628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527170441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09253935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67168407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644214844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02335047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332449143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774199349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345552739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240044300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2513039852"/>
                    </a:ext>
                  </a:extLst>
                </a:gridCol>
                <a:gridCol w="194596">
                  <a:extLst>
                    <a:ext uri="{9D8B030D-6E8A-4147-A177-3AD203B41FA5}">
                      <a16:colId xmlns:a16="http://schemas.microsoft.com/office/drawing/2014/main" val="1644144826"/>
                    </a:ext>
                  </a:extLst>
                </a:gridCol>
              </a:tblGrid>
              <a:tr h="188838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STEP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Yield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TD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Tested w &lt;96%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S19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S29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S39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S49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S53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5424754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W14_Reg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116297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438965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W14_xTest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3886466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99.22%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9127233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393685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2440410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98.71%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261739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98.79%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759887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W16_Reg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3098821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769717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W16_xTest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215830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99.05%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050648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W17_Reg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53110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220364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W17_xTest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99.09%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8124597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99.09%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6958663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W19_Reg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110306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520733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W19_xTest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98.28%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72505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98.32%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456686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W20_Reg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7824587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6613072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W20_xTest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01562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3140809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98.49%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1140997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8417838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3334994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98.58%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9C57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8779096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7728910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1967099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535780"/>
                  </a:ext>
                </a:extLst>
              </a:tr>
              <a:tr h="103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98.84%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47255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Summ_Reg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98.82%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449379"/>
                  </a:ext>
                </a:extLst>
              </a:tr>
              <a:tr h="988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98.86%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3988599"/>
                  </a:ext>
                </a:extLst>
              </a:tr>
              <a:tr h="9886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Summ_xTest</a:t>
                      </a:r>
                    </a:p>
                  </a:txBody>
                  <a:tcPr marL="3277" marR="3277" marT="327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FirstPass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98.83%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9426179"/>
                  </a:ext>
                </a:extLst>
              </a:tr>
              <a:tr h="103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Retest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98.85%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</a:t>
                      </a:r>
                    </a:p>
                  </a:txBody>
                  <a:tcPr marL="3277" marR="3277" marT="3277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62879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0647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05400-F0B3-419C-A4BB-63578D40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Time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436233-3AC5-45FB-8033-94C0FE9F3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1B090C-A678-4D26-8C73-948A16AD47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70584" y="1526596"/>
            <a:ext cx="508448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All wafers </a:t>
            </a:r>
            <a:r>
              <a:rPr lang="en-US" dirty="0" err="1"/>
              <a:t>reprobed</a:t>
            </a:r>
            <a:r>
              <a:rPr lang="en-US" dirty="0"/>
              <a:t> with </a:t>
            </a:r>
            <a:r>
              <a:rPr lang="en-US" dirty="0" err="1"/>
              <a:t>xREPROBE</a:t>
            </a:r>
            <a:r>
              <a:rPr lang="en-US" dirty="0"/>
              <a:t> shows fewer TD count of </a:t>
            </a:r>
            <a:r>
              <a:rPr lang="en-US" dirty="0" err="1"/>
              <a:t>reprobe</a:t>
            </a:r>
            <a:endParaRPr lang="en-US" dirty="0"/>
          </a:p>
          <a:p>
            <a:r>
              <a:rPr lang="en-US" dirty="0"/>
              <a:t>Index time on regular are unstable, some longer and some shorter, </a:t>
            </a:r>
            <a:r>
              <a:rPr lang="en-US" dirty="0" err="1"/>
              <a:t>xREPROBE</a:t>
            </a:r>
            <a:r>
              <a:rPr lang="en-US" dirty="0"/>
              <a:t> more consistent and mostly shorter than regular</a:t>
            </a:r>
          </a:p>
          <a:p>
            <a:r>
              <a:rPr lang="en-US" dirty="0"/>
              <a:t>Longer test time on </a:t>
            </a:r>
            <a:r>
              <a:rPr lang="en-US" dirty="0" err="1"/>
              <a:t>xREPROBE</a:t>
            </a:r>
            <a:r>
              <a:rPr lang="en-US" dirty="0"/>
              <a:t> is reasonable due to </a:t>
            </a:r>
            <a:r>
              <a:rPr lang="en-US" dirty="0" err="1"/>
              <a:t>xREPROBE</a:t>
            </a:r>
            <a:r>
              <a:rPr lang="en-US" dirty="0"/>
              <a:t> tested more rejects per touchdown during </a:t>
            </a:r>
            <a:r>
              <a:rPr lang="en-US" dirty="0" err="1"/>
              <a:t>reprobe</a:t>
            </a:r>
            <a:endParaRPr lang="en-US" dirty="0"/>
          </a:p>
          <a:p>
            <a:r>
              <a:rPr lang="en-US" dirty="0"/>
              <a:t>Average saving of </a:t>
            </a:r>
            <a:r>
              <a:rPr lang="en-US" dirty="0">
                <a:highlight>
                  <a:srgbClr val="FFFF00"/>
                </a:highlight>
              </a:rPr>
              <a:t>11.39%</a:t>
            </a:r>
            <a:r>
              <a:rPr lang="en-US" dirty="0"/>
              <a:t> on probing a wafer!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AAC734C-ED02-461B-A885-42FC8D0D7C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38199" y="1320412"/>
          <a:ext cx="5833843" cy="5172462"/>
        </p:xfrm>
        <a:graphic>
          <a:graphicData uri="http://schemas.openxmlformats.org/drawingml/2006/table">
            <a:tbl>
              <a:tblPr/>
              <a:tblGrid>
                <a:gridCol w="524983">
                  <a:extLst>
                    <a:ext uri="{9D8B030D-6E8A-4147-A177-3AD203B41FA5}">
                      <a16:colId xmlns:a16="http://schemas.microsoft.com/office/drawing/2014/main" val="2955432246"/>
                    </a:ext>
                  </a:extLst>
                </a:gridCol>
                <a:gridCol w="404806">
                  <a:extLst>
                    <a:ext uri="{9D8B030D-6E8A-4147-A177-3AD203B41FA5}">
                      <a16:colId xmlns:a16="http://schemas.microsoft.com/office/drawing/2014/main" val="3730738214"/>
                    </a:ext>
                  </a:extLst>
                </a:gridCol>
                <a:gridCol w="524983">
                  <a:extLst>
                    <a:ext uri="{9D8B030D-6E8A-4147-A177-3AD203B41FA5}">
                      <a16:colId xmlns:a16="http://schemas.microsoft.com/office/drawing/2014/main" val="1635384543"/>
                    </a:ext>
                  </a:extLst>
                </a:gridCol>
                <a:gridCol w="676784">
                  <a:extLst>
                    <a:ext uri="{9D8B030D-6E8A-4147-A177-3AD203B41FA5}">
                      <a16:colId xmlns:a16="http://schemas.microsoft.com/office/drawing/2014/main" val="1278257871"/>
                    </a:ext>
                  </a:extLst>
                </a:gridCol>
                <a:gridCol w="430106">
                  <a:extLst>
                    <a:ext uri="{9D8B030D-6E8A-4147-A177-3AD203B41FA5}">
                      <a16:colId xmlns:a16="http://schemas.microsoft.com/office/drawing/2014/main" val="1400414431"/>
                    </a:ext>
                  </a:extLst>
                </a:gridCol>
                <a:gridCol w="531308">
                  <a:extLst>
                    <a:ext uri="{9D8B030D-6E8A-4147-A177-3AD203B41FA5}">
                      <a16:colId xmlns:a16="http://schemas.microsoft.com/office/drawing/2014/main" val="3496484993"/>
                    </a:ext>
                  </a:extLst>
                </a:gridCol>
                <a:gridCol w="649376">
                  <a:extLst>
                    <a:ext uri="{9D8B030D-6E8A-4147-A177-3AD203B41FA5}">
                      <a16:colId xmlns:a16="http://schemas.microsoft.com/office/drawing/2014/main" val="851912735"/>
                    </a:ext>
                  </a:extLst>
                </a:gridCol>
                <a:gridCol w="404806">
                  <a:extLst>
                    <a:ext uri="{9D8B030D-6E8A-4147-A177-3AD203B41FA5}">
                      <a16:colId xmlns:a16="http://schemas.microsoft.com/office/drawing/2014/main" val="3881411995"/>
                    </a:ext>
                  </a:extLst>
                </a:gridCol>
                <a:gridCol w="438540">
                  <a:extLst>
                    <a:ext uri="{9D8B030D-6E8A-4147-A177-3AD203B41FA5}">
                      <a16:colId xmlns:a16="http://schemas.microsoft.com/office/drawing/2014/main" val="608315980"/>
                    </a:ext>
                  </a:extLst>
                </a:gridCol>
                <a:gridCol w="1248151">
                  <a:extLst>
                    <a:ext uri="{9D8B030D-6E8A-4147-A177-3AD203B41FA5}">
                      <a16:colId xmlns:a16="http://schemas.microsoft.com/office/drawing/2014/main" val="3820722932"/>
                    </a:ext>
                  </a:extLst>
                </a:gridCol>
              </a:tblGrid>
              <a:tr h="2564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Touch Down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Retest Index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Index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Test Time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Index+Test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Diff %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3376023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W14_Reg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591.16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837217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2573404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W14_xTest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520.64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11.93%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9649746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0.64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463928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W19_Reg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663.42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7190592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8689274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W19_xTest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548.33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17.35%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6171084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3.26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829870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608.51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4677109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209717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W15_xTest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7.20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508.03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16.51%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240s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4197022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3.08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3.66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42707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W16_Reg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520.79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3783413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533378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W16_xTest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493.80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5.18%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3724836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1.84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4592410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W17_Reg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518.47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3279139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9475992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W17_xTest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7.19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502.39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3.10%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9946724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2.04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745660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W20_Reg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574.45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933143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705082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W20_xTest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510.70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11.10%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8911982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0.57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1087452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602.84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947956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4131831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W22_xTest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516.08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14.39%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936173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0.74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2.80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4130199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562.71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6552582"/>
                  </a:ext>
                </a:extLst>
              </a:tr>
              <a:tr h="1359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380193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W23_xTest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7.15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513.52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8.74%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excluded 100s cleaning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589451"/>
                  </a:ext>
                </a:extLst>
              </a:tr>
              <a:tr h="14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0.75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2.42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3521634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Avg_Reg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7.17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580.29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9706119"/>
                  </a:ext>
                </a:extLst>
              </a:tr>
              <a:tr h="14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8586023"/>
                  </a:ext>
                </a:extLst>
              </a:tr>
              <a:tr h="1359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Avg_xTest</a:t>
                      </a:r>
                    </a:p>
                  </a:txBody>
                  <a:tcPr marL="5856" marR="5856" marT="585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Pass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514.19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11.39%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856" marR="5856" marT="5856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4112945"/>
                  </a:ext>
                </a:extLst>
              </a:tr>
              <a:tr h="1427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Reprobe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61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2.45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9C0006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5856" marR="5856" marT="58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53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286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F790D-5E73-4DC7-BCA4-1477F00AF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Trail Run Summary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C140E-DB7C-4D60-B12A-3B682F037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4A8F8-5F48-4090-B69D-5B99C238B5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Longer index time was observed on correlation wafer and first two wafers, program was improved and prober setting updated to met similar or better index time from normal </a:t>
            </a:r>
            <a:r>
              <a:rPr lang="en-US" dirty="0" err="1"/>
              <a:t>reprobe</a:t>
            </a:r>
            <a:endParaRPr lang="en-US" dirty="0"/>
          </a:p>
          <a:p>
            <a:r>
              <a:rPr lang="en-US" dirty="0"/>
              <a:t>Did not met site to site setup issue, hence full </a:t>
            </a:r>
            <a:r>
              <a:rPr lang="en-US" dirty="0" err="1"/>
              <a:t>xREPROBE</a:t>
            </a:r>
            <a:r>
              <a:rPr lang="en-US" dirty="0"/>
              <a:t> capability not demonstrated</a:t>
            </a:r>
          </a:p>
          <a:p>
            <a:r>
              <a:rPr lang="en-US" dirty="0"/>
              <a:t>Test Time saving of 11.39% (or 66.1sec) per wafer on 8 wafers trail run! Or equal to </a:t>
            </a:r>
            <a:r>
              <a:rPr lang="en-US" dirty="0">
                <a:highlight>
                  <a:srgbClr val="FFFF00"/>
                </a:highlight>
              </a:rPr>
              <a:t>$0.92</a:t>
            </a:r>
            <a:r>
              <a:rPr lang="en-US" dirty="0"/>
              <a:t> saving per wafer</a:t>
            </a:r>
          </a:p>
          <a:p>
            <a:pPr lvl="1"/>
            <a:r>
              <a:rPr lang="en-US" dirty="0"/>
              <a:t>(Calculation assumed on hour rate of $50)</a:t>
            </a:r>
          </a:p>
        </p:txBody>
      </p:sp>
    </p:spTree>
    <p:extLst>
      <p:ext uri="{BB962C8B-B14F-4D97-AF65-F5344CB8AC3E}">
        <p14:creationId xmlns:p14="http://schemas.microsoft.com/office/powerpoint/2010/main" val="19644081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C911-3ABC-E44D-9A37-30C8D142C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xCLEANING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0D21AD-D8A8-4E47-A326-F5CEEF2EA05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740" y="6350645"/>
            <a:ext cx="455325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623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9F11A-4C55-4F41-8F97-841477921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26</a:t>
            </a:fld>
            <a:endParaRPr lang="en-US"/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852D483F-277E-4493-849B-7D4C9C9F8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Traditional Cleaning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8DCBFB35-057B-4246-A46E-BC2DF97C6F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5"/>
            <a:ext cx="10515600" cy="1889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Fixed cleaning interval by touch down counts</a:t>
            </a:r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If cleaning not effective across all sites, will cause yield loss until next cleaning cycle</a:t>
            </a:r>
          </a:p>
          <a:p>
            <a:pPr lvl="1"/>
            <a:r>
              <a:rPr lang="en-US" dirty="0"/>
              <a:t>If set too aggressively, causing wafer test time increased, cleaning media wasted and probe life time reduced.</a:t>
            </a:r>
          </a:p>
          <a:p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17A2724-989A-4644-9792-CFCDA774EC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002" y="4439920"/>
            <a:ext cx="4535674" cy="159239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EEEBCDF-13EF-4DF8-829A-F6DE2224F667}"/>
              </a:ext>
            </a:extLst>
          </p:cNvPr>
          <p:cNvSpPr txBox="1"/>
          <p:nvPr/>
        </p:nvSpPr>
        <p:spPr>
          <a:xfrm>
            <a:off x="6057842" y="4114800"/>
            <a:ext cx="32182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Example of contact sensitive parameter:</a:t>
            </a:r>
          </a:p>
        </p:txBody>
      </p:sp>
      <p:pic>
        <p:nvPicPr>
          <p:cNvPr id="9" name="DemoF_Cleaning_Fixed.mp4">
            <a:hlinkClick r:id="" action="ppaction://media"/>
            <a:extLst>
              <a:ext uri="{FF2B5EF4-FFF2-40B4-BE49-F238E27FC236}">
                <a16:creationId xmlns:a16="http://schemas.microsoft.com/office/drawing/2014/main" id="{06050309-858C-46C2-8A3E-F278B37C1A9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49692" y="3337611"/>
            <a:ext cx="3167676" cy="32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36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3D771-2628-0642-A58C-236236680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xCLEANING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E68FC4-DA0F-7940-82DA-D4B23A84C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27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038BB-5C41-9C48-8897-1F93B28BD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10515600" cy="22149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Provide cleaning options base on special binning control or parameter readings beyond or in addition to traditional cleaning</a:t>
            </a:r>
          </a:p>
          <a:p>
            <a:r>
              <a:rPr lang="en-US" dirty="0"/>
              <a:t>Steps: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Find parameters or bins easily affected by contact quality</a:t>
            </a:r>
          </a:p>
          <a:p>
            <a:pPr marL="617220" lvl="1" indent="-342900">
              <a:buFont typeface="+mj-lt"/>
              <a:buAutoNum type="arabicPeriod"/>
            </a:pPr>
            <a:r>
              <a:rPr lang="en-US" dirty="0"/>
              <a:t>Setup cleaning recipe based on SPC controls for identified parameters or bins</a:t>
            </a:r>
          </a:p>
          <a:p>
            <a:r>
              <a:rPr lang="en-US" dirty="0"/>
              <a:t>Example of </a:t>
            </a:r>
            <a:r>
              <a:rPr lang="en-US" dirty="0" err="1"/>
              <a:t>xCLEANING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pic>
        <p:nvPicPr>
          <p:cNvPr id="5" name="DemoF_Cleaning_Smart.mp4">
            <a:hlinkClick r:id="" action="ppaction://media"/>
            <a:extLst>
              <a:ext uri="{FF2B5EF4-FFF2-40B4-BE49-F238E27FC236}">
                <a16:creationId xmlns:a16="http://schemas.microsoft.com/office/drawing/2014/main" id="{19BDF62A-EB61-7B42-AD53-0C4C58AFD1D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36554" y="3169447"/>
            <a:ext cx="3531379" cy="361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43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DDA63-6DB3-6946-9E5E-1AEBCE1A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xSETUP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E3798-9491-C04E-B1E2-F9561885A9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740" y="6350645"/>
            <a:ext cx="455325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171BB6-1CC9-224E-A793-DB1AFE37B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Prober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A9F63D-0205-8146-A567-2C256D7A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29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7E5BDF-AB99-0F4E-8049-F616B70359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Setup procedure:</a:t>
            </a:r>
          </a:p>
          <a:p>
            <a:pPr lvl="1"/>
            <a:r>
              <a:rPr lang="en-US" dirty="0"/>
              <a:t>Use prober feature to align and setup contact height</a:t>
            </a:r>
          </a:p>
          <a:p>
            <a:pPr lvl="1"/>
            <a:r>
              <a:rPr lang="en-US" dirty="0"/>
              <a:t>Use correlation wafer or production wafer to find physical contact height (in some cases this step may be skipped)</a:t>
            </a:r>
          </a:p>
          <a:p>
            <a:pPr lvl="1"/>
            <a:r>
              <a:rPr lang="en-US" dirty="0"/>
              <a:t>Apply a fixed overdrive</a:t>
            </a:r>
          </a:p>
          <a:p>
            <a:pPr lvl="1"/>
            <a:r>
              <a:rPr lang="en-US" dirty="0"/>
              <a:t>Verify Bin-1</a:t>
            </a:r>
          </a:p>
          <a:p>
            <a:pPr lvl="1"/>
            <a:r>
              <a:rPr lang="en-US" dirty="0"/>
              <a:t>Start production</a:t>
            </a:r>
          </a:p>
          <a:p>
            <a:pPr lvl="1"/>
            <a:endParaRPr lang="en-US" dirty="0"/>
          </a:p>
          <a:p>
            <a:r>
              <a:rPr lang="en-US" dirty="0"/>
              <a:t>Issue:</a:t>
            </a:r>
          </a:p>
          <a:p>
            <a:pPr lvl="1"/>
            <a:r>
              <a:rPr lang="en-US" dirty="0"/>
              <a:t>Hardware contact height may not be ideal and planarity not actively analyzed</a:t>
            </a:r>
          </a:p>
          <a:p>
            <a:pPr lvl="1"/>
            <a:r>
              <a:rPr lang="en-US" dirty="0"/>
              <a:t>No correlation performed</a:t>
            </a:r>
          </a:p>
          <a:p>
            <a:pPr lvl="1"/>
            <a:r>
              <a:rPr lang="en-US" dirty="0"/>
              <a:t>Once production is started, height setting is not actively optimized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4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4C265-5F60-124F-89B9-4819C6A3B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xREPROBE</a:t>
            </a:r>
            <a:br>
              <a:rPr lang="en-US" dirty="0"/>
            </a:br>
            <a:r>
              <a:rPr lang="en-US" dirty="0"/>
              <a:t>	  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Patent: TW I639846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8A6501C-0B25-6444-8A9D-A72690B40E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740" y="6350645"/>
            <a:ext cx="455325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5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4210F-B31D-0646-ADBB-B0F477E0E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Requests for Prober Setup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45B67D-E4B8-0140-A824-6D5069431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30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7452F-4CBC-C74C-953D-E9A593000D6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Planarity check</a:t>
            </a:r>
          </a:p>
          <a:p>
            <a:pPr lvl="1"/>
            <a:r>
              <a:rPr lang="en-US" sz="2000" dirty="0"/>
              <a:t>Find first to last contact height to determine if setup is stable enough for volume production</a:t>
            </a:r>
          </a:p>
          <a:p>
            <a:r>
              <a:rPr lang="en-US" dirty="0"/>
              <a:t>Contact Z height monitor</a:t>
            </a:r>
          </a:p>
          <a:p>
            <a:pPr lvl="1"/>
            <a:r>
              <a:rPr lang="en-US" sz="2000" dirty="0"/>
              <a:t>Monitor prober Z height setting along the production to detect any abnormal setup condition, record prober setup in real time to provide traceability</a:t>
            </a:r>
            <a:endParaRPr lang="en-US" dirty="0"/>
          </a:p>
          <a:p>
            <a:r>
              <a:rPr lang="en-US" dirty="0"/>
              <a:t>Correlation wafer data checkout</a:t>
            </a:r>
          </a:p>
          <a:p>
            <a:pPr lvl="1"/>
            <a:r>
              <a:rPr lang="en-US" sz="2000" dirty="0"/>
              <a:t>Use correlation wafer to check setup condition. Determine correlation pass or fail from comparing result to original correlation wafer’s data</a:t>
            </a:r>
          </a:p>
          <a:p>
            <a:r>
              <a:rPr lang="en-US" dirty="0"/>
              <a:t>Gauge Repeatability and Reproducibility</a:t>
            </a:r>
          </a:p>
          <a:p>
            <a:pPr lvl="1"/>
            <a:r>
              <a:rPr lang="en-US" sz="2000" dirty="0"/>
              <a:t>GRR is a common way to check site to site, tester to tester, system to system difference but checking a same device on different setup</a:t>
            </a:r>
          </a:p>
        </p:txBody>
      </p:sp>
    </p:spTree>
    <p:extLst>
      <p:ext uri="{BB962C8B-B14F-4D97-AF65-F5344CB8AC3E}">
        <p14:creationId xmlns:p14="http://schemas.microsoft.com/office/powerpoint/2010/main" val="9572906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586E6-6524-1F44-8D21-F9DFE9A5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31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50665C-7AEC-4367-9C80-79C82D6DE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 err="1"/>
              <a:t>xSETUP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0EA3D71-1260-4121-B310-26C38285F3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7779707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xSETUP</a:t>
            </a:r>
            <a:r>
              <a:rPr lang="en-US" dirty="0"/>
              <a:t> procedure:</a:t>
            </a:r>
          </a:p>
          <a:p>
            <a:r>
              <a:rPr lang="en-US" dirty="0"/>
              <a:t>Auto Z at setup:</a:t>
            </a:r>
          </a:p>
          <a:p>
            <a:pPr lvl="1"/>
            <a:r>
              <a:rPr lang="en-US" dirty="0"/>
              <a:t>Prober performs auto Z during setup</a:t>
            </a:r>
          </a:p>
          <a:p>
            <a:pPr lvl="1"/>
            <a:r>
              <a:rPr lang="en-US" dirty="0"/>
              <a:t>Reports system planarity after auto Z completion</a:t>
            </a:r>
          </a:p>
          <a:p>
            <a:pPr lvl="1"/>
            <a:r>
              <a:rPr lang="en-US" dirty="0"/>
              <a:t>Rejects for planarity out of limit or setup final over travel</a:t>
            </a:r>
          </a:p>
          <a:p>
            <a:r>
              <a:rPr lang="en-US" dirty="0"/>
              <a:t>Perform correlation run by designated rule, or perform GRR</a:t>
            </a:r>
          </a:p>
          <a:p>
            <a:pPr lvl="1"/>
            <a:r>
              <a:rPr lang="en-US" dirty="0"/>
              <a:t>Correlation run: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/>
              <a:t>Automated select region and number of dies for prober run, and determine correlation pass or fail automatically. Rule and pass/fail judgement can be based on product configuration file</a:t>
            </a:r>
          </a:p>
          <a:p>
            <a:pPr lvl="1"/>
            <a:r>
              <a:rPr lang="en-US" dirty="0"/>
              <a:t>GRR: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1900" dirty="0"/>
              <a:t>Similar to correlation run, also run, report pass/fail result and data automatically.</a:t>
            </a:r>
          </a:p>
          <a:p>
            <a:r>
              <a:rPr lang="en-US" dirty="0"/>
              <a:t>Adjust over travel during production:</a:t>
            </a:r>
          </a:p>
          <a:p>
            <a:pPr lvl="1"/>
            <a:r>
              <a:rPr lang="en-US" dirty="0"/>
              <a:t>Re-perform auto Z on every lot or required frequency to adjust contact height</a:t>
            </a:r>
          </a:p>
          <a:p>
            <a:pPr lvl="1"/>
            <a:r>
              <a:rPr lang="en-US" dirty="0"/>
              <a:t>Results are recorded so trends can be reviewed offline to identify prober-driven planarity issues such as </a:t>
            </a:r>
            <a:r>
              <a:rPr lang="en-US" dirty="0" err="1"/>
              <a:t>headstage</a:t>
            </a:r>
            <a:r>
              <a:rPr lang="en-US" dirty="0"/>
              <a:t>, wafer chuck, and cleaning chuck effects.</a:t>
            </a:r>
          </a:p>
          <a:p>
            <a:endParaRPr lang="en-US" dirty="0"/>
          </a:p>
        </p:txBody>
      </p:sp>
      <p:sp>
        <p:nvSpPr>
          <p:cNvPr id="11" name="Process 4">
            <a:extLst>
              <a:ext uri="{FF2B5EF4-FFF2-40B4-BE49-F238E27FC236}">
                <a16:creationId xmlns:a16="http://schemas.microsoft.com/office/drawing/2014/main" id="{D89F622F-DE78-45A3-A4CD-DDFA454BDDF0}"/>
              </a:ext>
            </a:extLst>
          </p:cNvPr>
          <p:cNvSpPr/>
          <p:nvPr/>
        </p:nvSpPr>
        <p:spPr bwMode="auto">
          <a:xfrm>
            <a:off x="8945854" y="538915"/>
            <a:ext cx="1257299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ＭＳ Ｐゴシック" pitchFamily="28" charset="-128"/>
              </a:rPr>
              <a:t>Prober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ＭＳ Ｐゴシック" pitchFamily="28" charset="-128"/>
              </a:rPr>
              <a:t>HW Setup</a:t>
            </a:r>
          </a:p>
        </p:txBody>
      </p:sp>
      <p:sp>
        <p:nvSpPr>
          <p:cNvPr id="12" name="Process 5">
            <a:extLst>
              <a:ext uri="{FF2B5EF4-FFF2-40B4-BE49-F238E27FC236}">
                <a16:creationId xmlns:a16="http://schemas.microsoft.com/office/drawing/2014/main" id="{16BEC487-8C38-43BF-A937-5B32F451FE0A}"/>
              </a:ext>
            </a:extLst>
          </p:cNvPr>
          <p:cNvSpPr/>
          <p:nvPr/>
        </p:nvSpPr>
        <p:spPr bwMode="auto">
          <a:xfrm>
            <a:off x="8945852" y="3072558"/>
            <a:ext cx="1257299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ＭＳ Ｐゴシック" pitchFamily="28" charset="-128"/>
              </a:rPr>
              <a:t>Setup new Lot</a:t>
            </a: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id="{B9B97069-6497-4DE6-B2F6-C4D9997FA1BB}"/>
              </a:ext>
            </a:extLst>
          </p:cNvPr>
          <p:cNvSpPr/>
          <p:nvPr/>
        </p:nvSpPr>
        <p:spPr>
          <a:xfrm>
            <a:off x="8991434" y="1524242"/>
            <a:ext cx="1166137" cy="562554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Auto Z</a:t>
            </a:r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41F3CC90-873F-448B-A5B1-21058E388D76}"/>
              </a:ext>
            </a:extLst>
          </p:cNvPr>
          <p:cNvSpPr/>
          <p:nvPr/>
        </p:nvSpPr>
        <p:spPr>
          <a:xfrm>
            <a:off x="8991434" y="2298400"/>
            <a:ext cx="1166137" cy="562554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Correlation/GRR</a:t>
            </a:r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62AD3332-2BF4-4755-859A-5841C4465700}"/>
              </a:ext>
            </a:extLst>
          </p:cNvPr>
          <p:cNvSpPr/>
          <p:nvPr/>
        </p:nvSpPr>
        <p:spPr>
          <a:xfrm>
            <a:off x="8991432" y="4058320"/>
            <a:ext cx="1166137" cy="562554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Auto Z</a:t>
            </a:r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15108FDD-689A-4162-85C8-83DBC1D9757C}"/>
              </a:ext>
            </a:extLst>
          </p:cNvPr>
          <p:cNvSpPr/>
          <p:nvPr/>
        </p:nvSpPr>
        <p:spPr>
          <a:xfrm>
            <a:off x="8991431" y="4832043"/>
            <a:ext cx="1166137" cy="562554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Auto Height Adjust</a:t>
            </a:r>
          </a:p>
        </p:txBody>
      </p:sp>
      <p:sp>
        <p:nvSpPr>
          <p:cNvPr id="17" name="Process 10">
            <a:extLst>
              <a:ext uri="{FF2B5EF4-FFF2-40B4-BE49-F238E27FC236}">
                <a16:creationId xmlns:a16="http://schemas.microsoft.com/office/drawing/2014/main" id="{1ABB4EF4-853C-4277-815D-682157E4F2EF}"/>
              </a:ext>
            </a:extLst>
          </p:cNvPr>
          <p:cNvSpPr/>
          <p:nvPr/>
        </p:nvSpPr>
        <p:spPr bwMode="auto">
          <a:xfrm>
            <a:off x="8945849" y="5603148"/>
            <a:ext cx="1257299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ea typeface="ＭＳ Ｐゴシック" pitchFamily="28" charset="-128"/>
              </a:rPr>
              <a:t>Lot Complete</a:t>
            </a:r>
          </a:p>
        </p:txBody>
      </p:sp>
      <p:sp>
        <p:nvSpPr>
          <p:cNvPr id="18" name="Down Arrow 11">
            <a:extLst>
              <a:ext uri="{FF2B5EF4-FFF2-40B4-BE49-F238E27FC236}">
                <a16:creationId xmlns:a16="http://schemas.microsoft.com/office/drawing/2014/main" id="{48F05FA1-4B51-4B87-858D-BAEE474FA367}"/>
              </a:ext>
            </a:extLst>
          </p:cNvPr>
          <p:cNvSpPr/>
          <p:nvPr/>
        </p:nvSpPr>
        <p:spPr>
          <a:xfrm>
            <a:off x="9495025" y="1312203"/>
            <a:ext cx="158945" cy="2129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2">
            <a:extLst>
              <a:ext uri="{FF2B5EF4-FFF2-40B4-BE49-F238E27FC236}">
                <a16:creationId xmlns:a16="http://schemas.microsoft.com/office/drawing/2014/main" id="{D129F1A1-8D00-4B06-B848-6098434B587B}"/>
              </a:ext>
            </a:extLst>
          </p:cNvPr>
          <p:cNvSpPr/>
          <p:nvPr/>
        </p:nvSpPr>
        <p:spPr>
          <a:xfrm>
            <a:off x="9495024" y="2084587"/>
            <a:ext cx="158945" cy="21296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3">
            <a:extLst>
              <a:ext uri="{FF2B5EF4-FFF2-40B4-BE49-F238E27FC236}">
                <a16:creationId xmlns:a16="http://schemas.microsoft.com/office/drawing/2014/main" id="{7B5B90E9-7F2C-4347-9671-A8A61F9FEA42}"/>
              </a:ext>
            </a:extLst>
          </p:cNvPr>
          <p:cNvSpPr/>
          <p:nvPr/>
        </p:nvSpPr>
        <p:spPr>
          <a:xfrm>
            <a:off x="9495024" y="2864007"/>
            <a:ext cx="158945" cy="20506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14">
            <a:extLst>
              <a:ext uri="{FF2B5EF4-FFF2-40B4-BE49-F238E27FC236}">
                <a16:creationId xmlns:a16="http://schemas.microsoft.com/office/drawing/2014/main" id="{E5CB1FEE-5BB3-4B13-916F-1209FD0C1AEE}"/>
              </a:ext>
            </a:extLst>
          </p:cNvPr>
          <p:cNvSpPr/>
          <p:nvPr/>
        </p:nvSpPr>
        <p:spPr>
          <a:xfrm>
            <a:off x="9495024" y="3844917"/>
            <a:ext cx="158945" cy="206427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15">
            <a:extLst>
              <a:ext uri="{FF2B5EF4-FFF2-40B4-BE49-F238E27FC236}">
                <a16:creationId xmlns:a16="http://schemas.microsoft.com/office/drawing/2014/main" id="{099F6977-B4F3-408D-B3B4-AB94AA712FAD}"/>
              </a:ext>
            </a:extLst>
          </p:cNvPr>
          <p:cNvSpPr/>
          <p:nvPr/>
        </p:nvSpPr>
        <p:spPr>
          <a:xfrm>
            <a:off x="9495024" y="4627850"/>
            <a:ext cx="158945" cy="204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16">
            <a:extLst>
              <a:ext uri="{FF2B5EF4-FFF2-40B4-BE49-F238E27FC236}">
                <a16:creationId xmlns:a16="http://schemas.microsoft.com/office/drawing/2014/main" id="{7E946EDE-B34B-47BA-B12A-47E4C34217C2}"/>
              </a:ext>
            </a:extLst>
          </p:cNvPr>
          <p:cNvSpPr/>
          <p:nvPr/>
        </p:nvSpPr>
        <p:spPr>
          <a:xfrm>
            <a:off x="9495024" y="5401573"/>
            <a:ext cx="158945" cy="2041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Elbow Connector 25">
            <a:extLst>
              <a:ext uri="{FF2B5EF4-FFF2-40B4-BE49-F238E27FC236}">
                <a16:creationId xmlns:a16="http://schemas.microsoft.com/office/drawing/2014/main" id="{E3E63F7A-DC73-4079-A753-C18B6A58822D}"/>
              </a:ext>
            </a:extLst>
          </p:cNvPr>
          <p:cNvCxnSpPr>
            <a:cxnSpLocks/>
            <a:stCxn id="17" idx="3"/>
            <a:endCxn id="12" idx="3"/>
          </p:cNvCxnSpPr>
          <p:nvPr/>
        </p:nvCxnSpPr>
        <p:spPr>
          <a:xfrm flipV="1">
            <a:off x="10203148" y="3459420"/>
            <a:ext cx="3" cy="2530590"/>
          </a:xfrm>
          <a:prstGeom prst="bentConnector3">
            <a:avLst>
              <a:gd name="adj1" fmla="val 7620100000"/>
            </a:avLst>
          </a:prstGeom>
          <a:ln w="603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994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1DDA63-6DB3-6946-9E5E-1AEBCE1A3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xDATA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AE3798-9491-C04E-B1E2-F9561885A9A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740" y="6350645"/>
            <a:ext cx="455325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69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586E6-6524-1F44-8D21-F9DFE9A5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33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D53DBE-3E5C-4B40-9A8C-992BA24CD5C5}"/>
              </a:ext>
            </a:extLst>
          </p:cNvPr>
          <p:cNvCxnSpPr/>
          <p:nvPr/>
        </p:nvCxnSpPr>
        <p:spPr>
          <a:xfrm>
            <a:off x="665825" y="3693111"/>
            <a:ext cx="11319029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cess 8">
            <a:extLst>
              <a:ext uri="{FF2B5EF4-FFF2-40B4-BE49-F238E27FC236}">
                <a16:creationId xmlns:a16="http://schemas.microsoft.com/office/drawing/2014/main" id="{862BFBC0-8BB3-406A-8380-E2D45121C6D7}"/>
              </a:ext>
            </a:extLst>
          </p:cNvPr>
          <p:cNvSpPr/>
          <p:nvPr/>
        </p:nvSpPr>
        <p:spPr>
          <a:xfrm>
            <a:off x="6709583" y="3994951"/>
            <a:ext cx="4565058" cy="2616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/>
              <a:t>Data Analysis</a:t>
            </a:r>
            <a:endParaRPr lang="en-US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5D8F5D35-1403-40A3-8545-BDA87CD90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Data Flow</a:t>
            </a:r>
          </a:p>
        </p:txBody>
      </p:sp>
      <p:sp>
        <p:nvSpPr>
          <p:cNvPr id="7" name="Process 8">
            <a:extLst>
              <a:ext uri="{FF2B5EF4-FFF2-40B4-BE49-F238E27FC236}">
                <a16:creationId xmlns:a16="http://schemas.microsoft.com/office/drawing/2014/main" id="{AE4AC0C6-9187-4B7B-AD75-A9BC289F95D5}"/>
              </a:ext>
            </a:extLst>
          </p:cNvPr>
          <p:cNvSpPr/>
          <p:nvPr/>
        </p:nvSpPr>
        <p:spPr>
          <a:xfrm>
            <a:off x="1185629" y="1602149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sp>
        <p:nvSpPr>
          <p:cNvPr id="8" name="Process 9">
            <a:extLst>
              <a:ext uri="{FF2B5EF4-FFF2-40B4-BE49-F238E27FC236}">
                <a16:creationId xmlns:a16="http://schemas.microsoft.com/office/drawing/2014/main" id="{3CF8AA45-5979-4AB1-9A35-387FDAA77F04}"/>
              </a:ext>
            </a:extLst>
          </p:cNvPr>
          <p:cNvSpPr/>
          <p:nvPr/>
        </p:nvSpPr>
        <p:spPr>
          <a:xfrm>
            <a:off x="1185628" y="2750109"/>
            <a:ext cx="1092531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Handler/</a:t>
            </a:r>
          </a:p>
          <a:p>
            <a:pPr algn="ctr"/>
            <a:r>
              <a:rPr lang="en-US" dirty="0"/>
              <a:t>Prober</a:t>
            </a:r>
          </a:p>
        </p:txBody>
      </p:sp>
      <p:sp>
        <p:nvSpPr>
          <p:cNvPr id="9" name="Document 10">
            <a:extLst>
              <a:ext uri="{FF2B5EF4-FFF2-40B4-BE49-F238E27FC236}">
                <a16:creationId xmlns:a16="http://schemas.microsoft.com/office/drawing/2014/main" id="{DA1A25B4-5B59-4614-A6C9-D362D7FB5C94}"/>
              </a:ext>
            </a:extLst>
          </p:cNvPr>
          <p:cNvSpPr/>
          <p:nvPr/>
        </p:nvSpPr>
        <p:spPr>
          <a:xfrm>
            <a:off x="2192153" y="177082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STDF</a:t>
            </a:r>
          </a:p>
        </p:txBody>
      </p:sp>
      <p:sp>
        <p:nvSpPr>
          <p:cNvPr id="10" name="Document 11">
            <a:extLst>
              <a:ext uri="{FF2B5EF4-FFF2-40B4-BE49-F238E27FC236}">
                <a16:creationId xmlns:a16="http://schemas.microsoft.com/office/drawing/2014/main" id="{92FA4042-A83E-4183-9107-275CEB394394}"/>
              </a:ext>
            </a:extLst>
          </p:cNvPr>
          <p:cNvSpPr/>
          <p:nvPr/>
        </p:nvSpPr>
        <p:spPr>
          <a:xfrm>
            <a:off x="2192153" y="291878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BinMap</a:t>
            </a:r>
            <a:endParaRPr lang="en-US" dirty="0"/>
          </a:p>
          <a:p>
            <a:pPr algn="ctr"/>
            <a:r>
              <a:rPr lang="en-US" dirty="0" err="1"/>
              <a:t>BinSum</a:t>
            </a:r>
            <a:endParaRPr lang="en-US" dirty="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0FB6794C-9965-4F6B-A255-01ABF7B1F847}"/>
              </a:ext>
            </a:extLst>
          </p:cNvPr>
          <p:cNvSpPr/>
          <p:nvPr/>
        </p:nvSpPr>
        <p:spPr>
          <a:xfrm>
            <a:off x="3771677" y="2243484"/>
            <a:ext cx="1207363" cy="6813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 Server</a:t>
            </a:r>
            <a:endParaRPr lang="en-US" dirty="0"/>
          </a:p>
        </p:txBody>
      </p:sp>
      <p:sp>
        <p:nvSpPr>
          <p:cNvPr id="12" name="Process 8">
            <a:extLst>
              <a:ext uri="{FF2B5EF4-FFF2-40B4-BE49-F238E27FC236}">
                <a16:creationId xmlns:a16="http://schemas.microsoft.com/office/drawing/2014/main" id="{D719363D-C09D-4B8F-A9C5-D047DA924EC4}"/>
              </a:ext>
            </a:extLst>
          </p:cNvPr>
          <p:cNvSpPr/>
          <p:nvPr/>
        </p:nvSpPr>
        <p:spPr>
          <a:xfrm>
            <a:off x="6980068" y="1991119"/>
            <a:ext cx="3670451" cy="119469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/>
              <a:t>MES</a:t>
            </a:r>
            <a:endParaRPr lang="en-US" dirty="0"/>
          </a:p>
        </p:txBody>
      </p:sp>
      <p:sp>
        <p:nvSpPr>
          <p:cNvPr id="13" name="Process 8">
            <a:extLst>
              <a:ext uri="{FF2B5EF4-FFF2-40B4-BE49-F238E27FC236}">
                <a16:creationId xmlns:a16="http://schemas.microsoft.com/office/drawing/2014/main" id="{2CA2D560-C793-4D9F-8B91-0D3AD002FABD}"/>
              </a:ext>
            </a:extLst>
          </p:cNvPr>
          <p:cNvSpPr/>
          <p:nvPr/>
        </p:nvSpPr>
        <p:spPr>
          <a:xfrm>
            <a:off x="7146055" y="241262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Yield/Bin Judgement</a:t>
            </a:r>
            <a:endParaRPr lang="en-US" sz="1400" dirty="0"/>
          </a:p>
        </p:txBody>
      </p:sp>
      <p:sp>
        <p:nvSpPr>
          <p:cNvPr id="14" name="Process 8">
            <a:extLst>
              <a:ext uri="{FF2B5EF4-FFF2-40B4-BE49-F238E27FC236}">
                <a16:creationId xmlns:a16="http://schemas.microsoft.com/office/drawing/2014/main" id="{BB80EC04-C52B-4A32-8512-D2A3C3AF1893}"/>
              </a:ext>
            </a:extLst>
          </p:cNvPr>
          <p:cNvSpPr/>
          <p:nvPr/>
        </p:nvSpPr>
        <p:spPr>
          <a:xfrm>
            <a:off x="8294267" y="241771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Hold Disposition</a:t>
            </a:r>
            <a:endParaRPr lang="en-US" sz="1400" dirty="0"/>
          </a:p>
        </p:txBody>
      </p:sp>
      <p:sp>
        <p:nvSpPr>
          <p:cNvPr id="15" name="Process 8">
            <a:extLst>
              <a:ext uri="{FF2B5EF4-FFF2-40B4-BE49-F238E27FC236}">
                <a16:creationId xmlns:a16="http://schemas.microsoft.com/office/drawing/2014/main" id="{A4C31A0D-1803-469A-B777-C13FD24A641D}"/>
              </a:ext>
            </a:extLst>
          </p:cNvPr>
          <p:cNvSpPr/>
          <p:nvPr/>
        </p:nvSpPr>
        <p:spPr>
          <a:xfrm>
            <a:off x="9442479" y="241262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Map System</a:t>
            </a:r>
            <a:endParaRPr lang="en-US" sz="1400" dirty="0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10EABECB-B7E8-4218-BC88-4E0210290C45}"/>
              </a:ext>
            </a:extLst>
          </p:cNvPr>
          <p:cNvSpPr/>
          <p:nvPr/>
        </p:nvSpPr>
        <p:spPr>
          <a:xfrm>
            <a:off x="4889606" y="4965637"/>
            <a:ext cx="1207363" cy="67530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 Server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B276E3-DA38-45D6-8483-B4B13D3917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41" y="4301244"/>
            <a:ext cx="1888728" cy="738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019A07-0875-4646-90B5-81C53087E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241" y="5061050"/>
            <a:ext cx="1888728" cy="73812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9264A7-694F-41FE-AC5E-8510968AE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72" y="4301244"/>
            <a:ext cx="1888727" cy="7381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3E084B-23FD-4972-88CB-1B461E657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71" y="5061050"/>
            <a:ext cx="1888728" cy="73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4032CBF-A23E-464F-969E-76FF162EEC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241" y="5817403"/>
            <a:ext cx="1888728" cy="7381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945283C-416C-4A62-9613-F62E6D7CF9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507" y="5730653"/>
            <a:ext cx="861103" cy="880975"/>
          </a:xfrm>
          <a:prstGeom prst="rect">
            <a:avLst/>
          </a:prstGeom>
        </p:spPr>
      </p:pic>
      <p:sp>
        <p:nvSpPr>
          <p:cNvPr id="23" name="Arrow: Curved Left 22">
            <a:extLst>
              <a:ext uri="{FF2B5EF4-FFF2-40B4-BE49-F238E27FC236}">
                <a16:creationId xmlns:a16="http://schemas.microsoft.com/office/drawing/2014/main" id="{B55C47AD-9A5E-47B3-972A-AA54AAC7C54A}"/>
              </a:ext>
            </a:extLst>
          </p:cNvPr>
          <p:cNvSpPr/>
          <p:nvPr/>
        </p:nvSpPr>
        <p:spPr>
          <a:xfrm>
            <a:off x="9049445" y="3194092"/>
            <a:ext cx="674703" cy="80085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Arrow: Curved Left 23">
            <a:extLst>
              <a:ext uri="{FF2B5EF4-FFF2-40B4-BE49-F238E27FC236}">
                <a16:creationId xmlns:a16="http://schemas.microsoft.com/office/drawing/2014/main" id="{A369BF98-5493-44C0-A678-29832AB6DF66}"/>
              </a:ext>
            </a:extLst>
          </p:cNvPr>
          <p:cNvSpPr/>
          <p:nvPr/>
        </p:nvSpPr>
        <p:spPr>
          <a:xfrm rot="10800000">
            <a:off x="7914990" y="3170922"/>
            <a:ext cx="674703" cy="81575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74AAE2BA-7640-42D8-A934-46CB0AE0F9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440993"/>
              </p:ext>
            </p:extLst>
          </p:nvPr>
        </p:nvGraphicFramePr>
        <p:xfrm>
          <a:off x="1508221" y="1074774"/>
          <a:ext cx="9571113" cy="29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460A8411-B8B2-4EDE-BD33-8E456D8A8A87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>
            <a:off x="3106553" y="2077153"/>
            <a:ext cx="1268806" cy="16633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19111F15-A223-42D7-962E-DBDB67EC279E}"/>
              </a:ext>
            </a:extLst>
          </p:cNvPr>
          <p:cNvCxnSpPr>
            <a:cxnSpLocks/>
            <a:stCxn id="10" idx="3"/>
            <a:endCxn id="11" idx="3"/>
          </p:cNvCxnSpPr>
          <p:nvPr/>
        </p:nvCxnSpPr>
        <p:spPr>
          <a:xfrm flipV="1">
            <a:off x="3106553" y="2924812"/>
            <a:ext cx="1268806" cy="30030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7860F3D5-B835-420C-A176-735306C01C78}"/>
              </a:ext>
            </a:extLst>
          </p:cNvPr>
          <p:cNvCxnSpPr>
            <a:cxnSpLocks/>
            <a:stCxn id="11" idx="4"/>
            <a:endCxn id="16" idx="1"/>
          </p:cNvCxnSpPr>
          <p:nvPr/>
        </p:nvCxnSpPr>
        <p:spPr>
          <a:xfrm>
            <a:off x="4979040" y="2584148"/>
            <a:ext cx="514248" cy="238148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711EDE3E-B0D2-4B1C-9621-58E3D3CD9F39}"/>
              </a:ext>
            </a:extLst>
          </p:cNvPr>
          <p:cNvCxnSpPr>
            <a:cxnSpLocks/>
            <a:stCxn id="16" idx="4"/>
            <a:endCxn id="5" idx="1"/>
          </p:cNvCxnSpPr>
          <p:nvPr/>
        </p:nvCxnSpPr>
        <p:spPr>
          <a:xfrm>
            <a:off x="6096969" y="5303290"/>
            <a:ext cx="61261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CE38E9A-BE4E-4C6A-A294-CDBCC3CF842E}"/>
              </a:ext>
            </a:extLst>
          </p:cNvPr>
          <p:cNvCxnSpPr>
            <a:cxnSpLocks/>
            <a:stCxn id="11" idx="4"/>
            <a:endCxn id="12" idx="1"/>
          </p:cNvCxnSpPr>
          <p:nvPr/>
        </p:nvCxnSpPr>
        <p:spPr>
          <a:xfrm>
            <a:off x="4979040" y="2584148"/>
            <a:ext cx="2001028" cy="432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2EEF9EB-3E74-4F4C-9C5C-6F6C7F8E3F2F}"/>
              </a:ext>
            </a:extLst>
          </p:cNvPr>
          <p:cNvSpPr txBox="1"/>
          <p:nvPr/>
        </p:nvSpPr>
        <p:spPr>
          <a:xfrm rot="16200000">
            <a:off x="-20352" y="2168322"/>
            <a:ext cx="120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Test House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90C1863-E471-4080-A61C-96530074AB4E}"/>
              </a:ext>
            </a:extLst>
          </p:cNvPr>
          <p:cNvSpPr txBox="1"/>
          <p:nvPr/>
        </p:nvSpPr>
        <p:spPr>
          <a:xfrm rot="16200000">
            <a:off x="-150515" y="494502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Design House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30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A586E6-6524-1F44-8D21-F9DFE9A55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34</a:t>
            </a:fld>
            <a:endParaRPr lang="en-US"/>
          </a:p>
        </p:txBody>
      </p:sp>
      <p:sp>
        <p:nvSpPr>
          <p:cNvPr id="25" name="Process 8">
            <a:extLst>
              <a:ext uri="{FF2B5EF4-FFF2-40B4-BE49-F238E27FC236}">
                <a16:creationId xmlns:a16="http://schemas.microsoft.com/office/drawing/2014/main" id="{3AD9F7C4-A3B7-46D8-AD39-59D1DC468109}"/>
              </a:ext>
            </a:extLst>
          </p:cNvPr>
          <p:cNvSpPr/>
          <p:nvPr/>
        </p:nvSpPr>
        <p:spPr>
          <a:xfrm>
            <a:off x="6607949" y="1991118"/>
            <a:ext cx="4745851" cy="4693725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/>
              <a:t>MES</a:t>
            </a:r>
            <a:endParaRPr lang="en-US" dirty="0"/>
          </a:p>
        </p:txBody>
      </p:sp>
      <p:sp>
        <p:nvSpPr>
          <p:cNvPr id="26" name="Process 8">
            <a:extLst>
              <a:ext uri="{FF2B5EF4-FFF2-40B4-BE49-F238E27FC236}">
                <a16:creationId xmlns:a16="http://schemas.microsoft.com/office/drawing/2014/main" id="{31423010-131C-4FEA-93F3-95584ED44B7F}"/>
              </a:ext>
            </a:extLst>
          </p:cNvPr>
          <p:cNvSpPr/>
          <p:nvPr/>
        </p:nvSpPr>
        <p:spPr>
          <a:xfrm>
            <a:off x="6709583" y="3994951"/>
            <a:ext cx="4565058" cy="261667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zh-TW" dirty="0"/>
              <a:t>Data Analysis</a:t>
            </a:r>
            <a:endParaRPr lang="en-US" dirty="0"/>
          </a:p>
        </p:txBody>
      </p:sp>
      <p:sp>
        <p:nvSpPr>
          <p:cNvPr id="27" name="Title 2">
            <a:extLst>
              <a:ext uri="{FF2B5EF4-FFF2-40B4-BE49-F238E27FC236}">
                <a16:creationId xmlns:a16="http://schemas.microsoft.com/office/drawing/2014/main" id="{3BD66B6D-2B0D-4644-B7BB-DCC0BE3B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altLang="zh-TW" dirty="0"/>
              <a:t>New </a:t>
            </a:r>
            <a:r>
              <a:rPr lang="en-US" altLang="zh-TW" dirty="0" err="1"/>
              <a:t>x</a:t>
            </a:r>
            <a:r>
              <a:rPr lang="en-US" dirty="0" err="1"/>
              <a:t>Data</a:t>
            </a:r>
            <a:r>
              <a:rPr lang="en-US" dirty="0"/>
              <a:t> Flow</a:t>
            </a:r>
          </a:p>
        </p:txBody>
      </p:sp>
      <p:sp>
        <p:nvSpPr>
          <p:cNvPr id="28" name="Process 8">
            <a:extLst>
              <a:ext uri="{FF2B5EF4-FFF2-40B4-BE49-F238E27FC236}">
                <a16:creationId xmlns:a16="http://schemas.microsoft.com/office/drawing/2014/main" id="{06C24780-4664-4AD0-97AF-04F7B504B3EE}"/>
              </a:ext>
            </a:extLst>
          </p:cNvPr>
          <p:cNvSpPr/>
          <p:nvPr/>
        </p:nvSpPr>
        <p:spPr>
          <a:xfrm>
            <a:off x="1185629" y="1602149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Tester</a:t>
            </a:r>
          </a:p>
        </p:txBody>
      </p:sp>
      <p:sp>
        <p:nvSpPr>
          <p:cNvPr id="29" name="Process 9">
            <a:extLst>
              <a:ext uri="{FF2B5EF4-FFF2-40B4-BE49-F238E27FC236}">
                <a16:creationId xmlns:a16="http://schemas.microsoft.com/office/drawing/2014/main" id="{6B2BA293-23C7-414B-A859-C31ED074FD5D}"/>
              </a:ext>
            </a:extLst>
          </p:cNvPr>
          <p:cNvSpPr/>
          <p:nvPr/>
        </p:nvSpPr>
        <p:spPr>
          <a:xfrm>
            <a:off x="1185628" y="2750109"/>
            <a:ext cx="1092531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Handler/</a:t>
            </a:r>
          </a:p>
          <a:p>
            <a:pPr algn="ctr"/>
            <a:r>
              <a:rPr lang="en-US" dirty="0"/>
              <a:t>Prober</a:t>
            </a:r>
          </a:p>
        </p:txBody>
      </p:sp>
      <p:sp>
        <p:nvSpPr>
          <p:cNvPr id="30" name="Document 10">
            <a:extLst>
              <a:ext uri="{FF2B5EF4-FFF2-40B4-BE49-F238E27FC236}">
                <a16:creationId xmlns:a16="http://schemas.microsoft.com/office/drawing/2014/main" id="{B30BFE53-0F02-4551-B6F6-F893D8DBD3B9}"/>
              </a:ext>
            </a:extLst>
          </p:cNvPr>
          <p:cNvSpPr/>
          <p:nvPr/>
        </p:nvSpPr>
        <p:spPr>
          <a:xfrm>
            <a:off x="2192153" y="177082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STDF</a:t>
            </a:r>
          </a:p>
        </p:txBody>
      </p:sp>
      <p:sp>
        <p:nvSpPr>
          <p:cNvPr id="31" name="Document 11">
            <a:extLst>
              <a:ext uri="{FF2B5EF4-FFF2-40B4-BE49-F238E27FC236}">
                <a16:creationId xmlns:a16="http://schemas.microsoft.com/office/drawing/2014/main" id="{A70FA71D-EA70-4880-BE58-925267CBD9AF}"/>
              </a:ext>
            </a:extLst>
          </p:cNvPr>
          <p:cNvSpPr/>
          <p:nvPr/>
        </p:nvSpPr>
        <p:spPr>
          <a:xfrm>
            <a:off x="2192153" y="2918789"/>
            <a:ext cx="914400" cy="612648"/>
          </a:xfrm>
          <a:prstGeom prst="flowChart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BinMap</a:t>
            </a:r>
            <a:endParaRPr lang="en-US" dirty="0"/>
          </a:p>
          <a:p>
            <a:pPr algn="ctr"/>
            <a:r>
              <a:rPr lang="en-US" dirty="0" err="1"/>
              <a:t>BinSum</a:t>
            </a:r>
            <a:endParaRPr lang="en-US" dirty="0"/>
          </a:p>
        </p:txBody>
      </p:sp>
      <p:sp>
        <p:nvSpPr>
          <p:cNvPr id="32" name="Flowchart: Magnetic Disk 31">
            <a:extLst>
              <a:ext uri="{FF2B5EF4-FFF2-40B4-BE49-F238E27FC236}">
                <a16:creationId xmlns:a16="http://schemas.microsoft.com/office/drawing/2014/main" id="{D2EB74FA-18DC-421B-B37E-DAE7D00295A0}"/>
              </a:ext>
            </a:extLst>
          </p:cNvPr>
          <p:cNvSpPr/>
          <p:nvPr/>
        </p:nvSpPr>
        <p:spPr>
          <a:xfrm>
            <a:off x="4365874" y="2272626"/>
            <a:ext cx="1207363" cy="6813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 Server</a:t>
            </a:r>
            <a:endParaRPr lang="en-US" dirty="0"/>
          </a:p>
        </p:txBody>
      </p:sp>
      <p:sp>
        <p:nvSpPr>
          <p:cNvPr id="33" name="Process 8">
            <a:extLst>
              <a:ext uri="{FF2B5EF4-FFF2-40B4-BE49-F238E27FC236}">
                <a16:creationId xmlns:a16="http://schemas.microsoft.com/office/drawing/2014/main" id="{03686F1C-F4EA-4D7A-930B-C388F1F1E606}"/>
              </a:ext>
            </a:extLst>
          </p:cNvPr>
          <p:cNvSpPr/>
          <p:nvPr/>
        </p:nvSpPr>
        <p:spPr>
          <a:xfrm>
            <a:off x="7146055" y="241262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Yield/Bin Judgement</a:t>
            </a:r>
            <a:endParaRPr lang="en-US" sz="1400" dirty="0"/>
          </a:p>
        </p:txBody>
      </p:sp>
      <p:sp>
        <p:nvSpPr>
          <p:cNvPr id="34" name="Process 8">
            <a:extLst>
              <a:ext uri="{FF2B5EF4-FFF2-40B4-BE49-F238E27FC236}">
                <a16:creationId xmlns:a16="http://schemas.microsoft.com/office/drawing/2014/main" id="{B0C5A8D7-38AF-4994-8692-D53F49EB6180}"/>
              </a:ext>
            </a:extLst>
          </p:cNvPr>
          <p:cNvSpPr/>
          <p:nvPr/>
        </p:nvSpPr>
        <p:spPr>
          <a:xfrm>
            <a:off x="8294267" y="241771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Hold Disposition</a:t>
            </a:r>
            <a:endParaRPr lang="en-US" sz="1400" dirty="0"/>
          </a:p>
        </p:txBody>
      </p:sp>
      <p:sp>
        <p:nvSpPr>
          <p:cNvPr id="35" name="Process 8">
            <a:extLst>
              <a:ext uri="{FF2B5EF4-FFF2-40B4-BE49-F238E27FC236}">
                <a16:creationId xmlns:a16="http://schemas.microsoft.com/office/drawing/2014/main" id="{2E5A9D5E-BD4A-4B4A-800A-A8CEF1972BB4}"/>
              </a:ext>
            </a:extLst>
          </p:cNvPr>
          <p:cNvSpPr/>
          <p:nvPr/>
        </p:nvSpPr>
        <p:spPr>
          <a:xfrm>
            <a:off x="9442479" y="2412627"/>
            <a:ext cx="1092530" cy="612648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400" dirty="0"/>
              <a:t>Map System</a:t>
            </a:r>
            <a:endParaRPr lang="en-US" sz="1400" dirty="0"/>
          </a:p>
        </p:txBody>
      </p:sp>
      <p:sp>
        <p:nvSpPr>
          <p:cNvPr id="36" name="Flowchart: Magnetic Disk 35">
            <a:extLst>
              <a:ext uri="{FF2B5EF4-FFF2-40B4-BE49-F238E27FC236}">
                <a16:creationId xmlns:a16="http://schemas.microsoft.com/office/drawing/2014/main" id="{8FC952D6-AB0A-4561-868E-4A0B263D65A6}"/>
              </a:ext>
            </a:extLst>
          </p:cNvPr>
          <p:cNvSpPr/>
          <p:nvPr/>
        </p:nvSpPr>
        <p:spPr>
          <a:xfrm>
            <a:off x="4376690" y="4962487"/>
            <a:ext cx="1207363" cy="67530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Data Server</a:t>
            </a:r>
            <a:endParaRPr lang="en-US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6BC4B8E-27EB-490F-AFCB-C6D629646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2241" y="4301244"/>
            <a:ext cx="1888728" cy="73812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A16B443-10C0-4A7D-915B-E6F3180E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241" y="5061050"/>
            <a:ext cx="1888728" cy="73812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CF3894C7-2A81-409D-8E15-49F5E54E38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4072" y="4301244"/>
            <a:ext cx="1888727" cy="73812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C8D247-DF50-4A2D-BEB9-414972E0F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84071" y="5061050"/>
            <a:ext cx="1888728" cy="73812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2B2DB15F-7477-4F12-B0D2-B6F2C6FDBF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2241" y="5817403"/>
            <a:ext cx="1888728" cy="73812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F7A3AF8-D6C6-48CF-99B4-1E044813B5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0507" y="5730653"/>
            <a:ext cx="861103" cy="880975"/>
          </a:xfrm>
          <a:prstGeom prst="rect">
            <a:avLst/>
          </a:prstGeom>
        </p:spPr>
      </p:pic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116EDC03-861D-4C8F-A452-2147214C74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594380"/>
              </p:ext>
            </p:extLst>
          </p:nvPr>
        </p:nvGraphicFramePr>
        <p:xfrm>
          <a:off x="1952104" y="1074774"/>
          <a:ext cx="9571113" cy="29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A82E0D94-25D2-42D5-A253-751893F5DBA9}"/>
              </a:ext>
            </a:extLst>
          </p:cNvPr>
          <p:cNvSpPr txBox="1"/>
          <p:nvPr/>
        </p:nvSpPr>
        <p:spPr>
          <a:xfrm rot="16200000">
            <a:off x="-20352" y="2168322"/>
            <a:ext cx="1201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Test House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E2F6370-C6AB-44BE-8A48-1D373716572A}"/>
              </a:ext>
            </a:extLst>
          </p:cNvPr>
          <p:cNvSpPr txBox="1"/>
          <p:nvPr/>
        </p:nvSpPr>
        <p:spPr>
          <a:xfrm rot="16200000">
            <a:off x="-150515" y="4945021"/>
            <a:ext cx="1462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Design House</a:t>
            </a:r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8F6F6F9-3C8F-40F1-A75F-1A289C1613A4}"/>
              </a:ext>
            </a:extLst>
          </p:cNvPr>
          <p:cNvSpPr/>
          <p:nvPr/>
        </p:nvSpPr>
        <p:spPr>
          <a:xfrm>
            <a:off x="3667604" y="2487601"/>
            <a:ext cx="687454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D5FF31ED-6648-4AAD-9365-CA95C75DB616}"/>
              </a:ext>
            </a:extLst>
          </p:cNvPr>
          <p:cNvSpPr/>
          <p:nvPr/>
        </p:nvSpPr>
        <p:spPr>
          <a:xfrm>
            <a:off x="3667604" y="5167603"/>
            <a:ext cx="697937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Process 47">
            <a:extLst>
              <a:ext uri="{FF2B5EF4-FFF2-40B4-BE49-F238E27FC236}">
                <a16:creationId xmlns:a16="http://schemas.microsoft.com/office/drawing/2014/main" id="{DA2232CD-7C65-4A58-827A-948F4278C83F}"/>
              </a:ext>
            </a:extLst>
          </p:cNvPr>
          <p:cNvSpPr/>
          <p:nvPr/>
        </p:nvSpPr>
        <p:spPr>
          <a:xfrm>
            <a:off x="3667604" y="1970843"/>
            <a:ext cx="131856" cy="3402000"/>
          </a:xfrm>
          <a:prstGeom prst="flowChart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1FC6DA99-7EA3-4955-B5DF-55B1AC7F5C62}"/>
              </a:ext>
            </a:extLst>
          </p:cNvPr>
          <p:cNvSpPr/>
          <p:nvPr/>
        </p:nvSpPr>
        <p:spPr>
          <a:xfrm>
            <a:off x="3113366" y="3080463"/>
            <a:ext cx="686093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02E717A5-DC8F-4DC2-B85C-264AE3D591D5}"/>
              </a:ext>
            </a:extLst>
          </p:cNvPr>
          <p:cNvSpPr/>
          <p:nvPr/>
        </p:nvSpPr>
        <p:spPr>
          <a:xfrm>
            <a:off x="3113366" y="1907883"/>
            <a:ext cx="686093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rrow: Right 50">
            <a:extLst>
              <a:ext uri="{FF2B5EF4-FFF2-40B4-BE49-F238E27FC236}">
                <a16:creationId xmlns:a16="http://schemas.microsoft.com/office/drawing/2014/main" id="{121A9A39-E0D7-4591-AA87-11F3B3963390}"/>
              </a:ext>
            </a:extLst>
          </p:cNvPr>
          <p:cNvSpPr/>
          <p:nvPr/>
        </p:nvSpPr>
        <p:spPr>
          <a:xfrm>
            <a:off x="5584053" y="5167603"/>
            <a:ext cx="873996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Arrow: Right 51">
            <a:extLst>
              <a:ext uri="{FF2B5EF4-FFF2-40B4-BE49-F238E27FC236}">
                <a16:creationId xmlns:a16="http://schemas.microsoft.com/office/drawing/2014/main" id="{D8B66F2F-A07A-4C7D-A698-7ACF5717F692}"/>
              </a:ext>
            </a:extLst>
          </p:cNvPr>
          <p:cNvSpPr/>
          <p:nvPr/>
        </p:nvSpPr>
        <p:spPr>
          <a:xfrm rot="16200000">
            <a:off x="8367355" y="3390518"/>
            <a:ext cx="946356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D8963626-0B53-4B59-A706-FD2A8AD94DA6}"/>
              </a:ext>
            </a:extLst>
          </p:cNvPr>
          <p:cNvCxnSpPr/>
          <p:nvPr/>
        </p:nvCxnSpPr>
        <p:spPr>
          <a:xfrm>
            <a:off x="665825" y="3693111"/>
            <a:ext cx="11319029" cy="0"/>
          </a:xfrm>
          <a:prstGeom prst="line">
            <a:avLst/>
          </a:prstGeom>
          <a:ln w="76200">
            <a:solidFill>
              <a:srgbClr val="00B0F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29D8AF55-E6A6-48D7-B6A9-A6418B12C60B}"/>
              </a:ext>
            </a:extLst>
          </p:cNvPr>
          <p:cNvSpPr/>
          <p:nvPr/>
        </p:nvSpPr>
        <p:spPr>
          <a:xfrm>
            <a:off x="5584053" y="2487601"/>
            <a:ext cx="873995" cy="26250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7903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B95CEC6-922D-9445-8200-6A272A8D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510139-5B9C-A343-9763-1590896FE33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499740" y="6350645"/>
            <a:ext cx="455325" cy="365125"/>
          </a:xfrm>
        </p:spPr>
        <p:txBody>
          <a:bodyPr/>
          <a:lstStyle/>
          <a:p>
            <a:fld id="{0DD24EC6-5D20-6845-AADA-3A9C62201C9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69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686083-DC36-D04D-8A75-3619BCED3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36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5155DB0-D6F2-4FC5-960C-BE20B817A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What can </a:t>
            </a:r>
            <a:r>
              <a:rPr lang="en-US" dirty="0" err="1"/>
              <a:t>xTEST</a:t>
            </a:r>
            <a:r>
              <a:rPr lang="en-US" dirty="0"/>
              <a:t> Do for You?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6942ED8F-58EE-444C-B944-ADFCE92264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913"/>
            <a:ext cx="10515600" cy="482405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xREPROBE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Reduce Test Time</a:t>
            </a:r>
          </a:p>
          <a:p>
            <a:pPr lvl="1"/>
            <a:r>
              <a:rPr lang="en-US" dirty="0"/>
              <a:t>Improve COEE (Chargeable Overall Equipment Efficiency) by reducing rescreen tester hours</a:t>
            </a:r>
          </a:p>
          <a:p>
            <a:pPr lvl="1"/>
            <a:r>
              <a:rPr lang="en-US" dirty="0"/>
              <a:t>Reach best yield at initial stage, reduce engineer time for review and disposition</a:t>
            </a:r>
          </a:p>
          <a:p>
            <a:pPr lvl="1"/>
            <a:r>
              <a:rPr lang="en-US" dirty="0"/>
              <a:t>Improve Overall Yield</a:t>
            </a:r>
          </a:p>
          <a:p>
            <a:pPr lvl="1"/>
            <a:r>
              <a:rPr lang="en-US" dirty="0"/>
              <a:t>Improve cycle time</a:t>
            </a:r>
          </a:p>
          <a:p>
            <a:pPr lvl="1"/>
            <a:r>
              <a:rPr lang="en-US" dirty="0"/>
              <a:t>Decrease hardware inventory by optimizing throughput and utilization/hardware setup</a:t>
            </a:r>
          </a:p>
          <a:p>
            <a:r>
              <a:rPr lang="en-US" dirty="0" err="1"/>
              <a:t>xCLEANING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Reduce Test Time / improve throughput from reducing cleaning</a:t>
            </a:r>
          </a:p>
          <a:p>
            <a:pPr lvl="1"/>
            <a:r>
              <a:rPr lang="en-US" dirty="0"/>
              <a:t>Improve Yield from predicted cleaning</a:t>
            </a:r>
          </a:p>
          <a:p>
            <a:pPr lvl="1"/>
            <a:r>
              <a:rPr lang="en-US" dirty="0"/>
              <a:t>Increase probe life and reduce cleaning media cost by cleaning only when necessary</a:t>
            </a:r>
          </a:p>
          <a:p>
            <a:r>
              <a:rPr lang="en-US" dirty="0" err="1"/>
              <a:t>xSETUP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Prevent pad/bump damage to ensure quality</a:t>
            </a:r>
          </a:p>
          <a:p>
            <a:pPr lvl="1"/>
            <a:r>
              <a:rPr lang="en-US" dirty="0"/>
              <a:t>Setup improvement to improve yield</a:t>
            </a:r>
          </a:p>
          <a:p>
            <a:pPr lvl="1"/>
            <a:r>
              <a:rPr lang="en-US" dirty="0"/>
              <a:t>Increase probe life by optimizing over travel</a:t>
            </a:r>
          </a:p>
          <a:p>
            <a:r>
              <a:rPr lang="en-US" dirty="0" err="1"/>
              <a:t>xDATA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Monitor and analyze production issues like setup stability, equipment OEE and material issue</a:t>
            </a:r>
          </a:p>
          <a:p>
            <a:pPr lvl="1"/>
            <a:r>
              <a:rPr lang="en-US" dirty="0"/>
              <a:t>Real time data streaming to any database for real time system monitor</a:t>
            </a:r>
          </a:p>
        </p:txBody>
      </p:sp>
    </p:spTree>
    <p:extLst>
      <p:ext uri="{BB962C8B-B14F-4D97-AF65-F5344CB8AC3E}">
        <p14:creationId xmlns:p14="http://schemas.microsoft.com/office/powerpoint/2010/main" val="802017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4">
            <a:extLst>
              <a:ext uri="{FF2B5EF4-FFF2-40B4-BE49-F238E27FC236}">
                <a16:creationId xmlns:a16="http://schemas.microsoft.com/office/drawing/2014/main" id="{3070A22B-7416-4DD6-9ACA-4013289C256B}"/>
              </a:ext>
            </a:extLst>
          </p:cNvPr>
          <p:cNvSpPr txBox="1">
            <a:spLocks/>
          </p:cNvSpPr>
          <p:nvPr/>
        </p:nvSpPr>
        <p:spPr>
          <a:xfrm>
            <a:off x="2174360" y="2112793"/>
            <a:ext cx="6798250" cy="167447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ＴＨＡＮＫ</a:t>
            </a:r>
            <a:r>
              <a:rPr lang="zh-TW" altLang="en-US"/>
              <a:t>  </a:t>
            </a:r>
            <a:r>
              <a:rPr lang="en-US"/>
              <a:t>ＹＯＵ</a:t>
            </a:r>
            <a:endParaRPr lang="en-US" dirty="0"/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A48A8201-674E-45EC-97A0-7F6D31E11566}"/>
              </a:ext>
            </a:extLst>
          </p:cNvPr>
          <p:cNvSpPr txBox="1">
            <a:spLocks/>
          </p:cNvSpPr>
          <p:nvPr/>
        </p:nvSpPr>
        <p:spPr>
          <a:xfrm>
            <a:off x="2174361" y="4035727"/>
            <a:ext cx="3329850" cy="382887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Please contact us for more detail!</a:t>
            </a:r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384AFB2B-F6CA-4CBA-89D4-416D17E2A9BD}"/>
              </a:ext>
            </a:extLst>
          </p:cNvPr>
          <p:cNvSpPr txBox="1">
            <a:spLocks/>
          </p:cNvSpPr>
          <p:nvPr/>
        </p:nvSpPr>
        <p:spPr>
          <a:xfrm>
            <a:off x="6062268" y="4150118"/>
            <a:ext cx="2910342" cy="23801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+886227472644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E8C03A0-02B8-49BB-8393-C6C3BA06F6B5}"/>
              </a:ext>
            </a:extLst>
          </p:cNvPr>
          <p:cNvSpPr txBox="1">
            <a:spLocks/>
          </p:cNvSpPr>
          <p:nvPr/>
        </p:nvSpPr>
        <p:spPr>
          <a:xfrm>
            <a:off x="6062268" y="4540691"/>
            <a:ext cx="2910342" cy="23801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2"/>
              </a:rPr>
              <a:t>sales@teslence.com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B584C71D-64AC-4B8D-A2E2-E7A018BC6693}"/>
              </a:ext>
            </a:extLst>
          </p:cNvPr>
          <p:cNvSpPr txBox="1">
            <a:spLocks/>
          </p:cNvSpPr>
          <p:nvPr/>
        </p:nvSpPr>
        <p:spPr>
          <a:xfrm>
            <a:off x="6062268" y="4931263"/>
            <a:ext cx="2910342" cy="238016"/>
          </a:xfrm>
          <a:prstGeom prst="rect">
            <a:avLst/>
          </a:prstGeom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3"/>
              </a:rPr>
              <a:t>www.teslence.com</a:t>
            </a:r>
            <a:endParaRPr lang="en-US" dirty="0"/>
          </a:p>
        </p:txBody>
      </p:sp>
      <p:pic>
        <p:nvPicPr>
          <p:cNvPr id="27" name="Graphic 26" descr="Smart Phone" title="Icon - Presenter Phone Number">
            <a:extLst>
              <a:ext uri="{FF2B5EF4-FFF2-40B4-BE49-F238E27FC236}">
                <a16:creationId xmlns:a16="http://schemas.microsoft.com/office/drawing/2014/main" id="{C559F7F1-5C58-4215-8F5C-04E52CB746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83050" y="4130805"/>
            <a:ext cx="218900" cy="218900"/>
          </a:xfrm>
          <a:prstGeom prst="rect">
            <a:avLst/>
          </a:prstGeom>
        </p:spPr>
      </p:pic>
      <p:pic>
        <p:nvPicPr>
          <p:cNvPr id="28" name="Graphic 27" descr="Envelope" title="Icon Presenter Email">
            <a:extLst>
              <a:ext uri="{FF2B5EF4-FFF2-40B4-BE49-F238E27FC236}">
                <a16:creationId xmlns:a16="http://schemas.microsoft.com/office/drawing/2014/main" id="{0B465CE8-ED83-44A2-8E31-1F05B01F3AE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3050" y="4536623"/>
            <a:ext cx="218900" cy="218900"/>
          </a:xfrm>
          <a:prstGeom prst="rect">
            <a:avLst/>
          </a:prstGeom>
        </p:spPr>
      </p:pic>
      <p:pic>
        <p:nvPicPr>
          <p:cNvPr id="29" name="Graphic 28" descr="Link">
            <a:extLst>
              <a:ext uri="{FF2B5EF4-FFF2-40B4-BE49-F238E27FC236}">
                <a16:creationId xmlns:a16="http://schemas.microsoft.com/office/drawing/2014/main" id="{D3BA2CEF-5673-4DC7-8757-7F1193CA77A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66191" y="4904341"/>
            <a:ext cx="244786" cy="244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241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A25D-4303-4C4F-A98A-FCF951695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Probe Production Flow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11B916-A3DB-4B9C-9986-2C06DF28B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CF441-6648-4ECB-AD72-F0A41C00EE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How long does it take?</a:t>
            </a:r>
          </a:p>
          <a:p>
            <a:endParaRPr lang="en-US" dirty="0"/>
          </a:p>
        </p:txBody>
      </p:sp>
      <p:sp>
        <p:nvSpPr>
          <p:cNvPr id="5" name="Process 4">
            <a:extLst>
              <a:ext uri="{FF2B5EF4-FFF2-40B4-BE49-F238E27FC236}">
                <a16:creationId xmlns:a16="http://schemas.microsoft.com/office/drawing/2014/main" id="{B0565A1C-5EB2-4629-A7CF-7E80F88B2CF3}"/>
              </a:ext>
            </a:extLst>
          </p:cNvPr>
          <p:cNvSpPr/>
          <p:nvPr/>
        </p:nvSpPr>
        <p:spPr bwMode="auto">
          <a:xfrm>
            <a:off x="591933" y="2650457"/>
            <a:ext cx="1352048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ea typeface="ＭＳ Ｐゴシック" pitchFamily="28" charset="-128"/>
              </a:rPr>
              <a:t>1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effectLst/>
                <a:ea typeface="ＭＳ Ｐゴシック" pitchFamily="28" charset="-128"/>
              </a:rPr>
              <a:t>st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effectLst/>
                <a:ea typeface="ＭＳ Ｐゴシック" pitchFamily="28" charset="-128"/>
              </a:rPr>
              <a:t> Pass</a:t>
            </a:r>
          </a:p>
        </p:txBody>
      </p:sp>
      <p:sp>
        <p:nvSpPr>
          <p:cNvPr id="6" name="Process 5">
            <a:extLst>
              <a:ext uri="{FF2B5EF4-FFF2-40B4-BE49-F238E27FC236}">
                <a16:creationId xmlns:a16="http://schemas.microsoft.com/office/drawing/2014/main" id="{5FEF5CD8-D8F6-4B65-BCF9-B8A1F58F5A36}"/>
              </a:ext>
            </a:extLst>
          </p:cNvPr>
          <p:cNvSpPr/>
          <p:nvPr/>
        </p:nvSpPr>
        <p:spPr bwMode="auto">
          <a:xfrm>
            <a:off x="2375720" y="2654572"/>
            <a:ext cx="1352048" cy="7737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ea typeface="ＭＳ Ｐゴシック" pitchFamily="28" charset="-128"/>
              </a:rPr>
              <a:t>Inline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ea typeface="ＭＳ Ｐゴシック" pitchFamily="28" charset="-128"/>
              </a:rPr>
              <a:t>Retest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ea typeface="ＭＳ Ｐゴシック" pitchFamily="28" charset="-128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F0FF7A-3756-4A35-B4FF-BC6D9A9CD3F6}"/>
              </a:ext>
            </a:extLst>
          </p:cNvPr>
          <p:cNvCxnSpPr>
            <a:cxnSpLocks/>
            <a:stCxn id="5" idx="3"/>
            <a:endCxn id="6" idx="1"/>
          </p:cNvCxnSpPr>
          <p:nvPr/>
        </p:nvCxnSpPr>
        <p:spPr bwMode="auto">
          <a:xfrm>
            <a:off x="1943981" y="3037319"/>
            <a:ext cx="431739" cy="41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Diamond 7">
            <a:extLst>
              <a:ext uri="{FF2B5EF4-FFF2-40B4-BE49-F238E27FC236}">
                <a16:creationId xmlns:a16="http://schemas.microsoft.com/office/drawing/2014/main" id="{84909137-33FD-449B-AD98-31656BDC874D}"/>
              </a:ext>
            </a:extLst>
          </p:cNvPr>
          <p:cNvSpPr/>
          <p:nvPr/>
        </p:nvSpPr>
        <p:spPr>
          <a:xfrm>
            <a:off x="4479022" y="2522798"/>
            <a:ext cx="1516743" cy="1008495"/>
          </a:xfrm>
          <a:prstGeom prst="diamond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Yield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Check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B0763DE-4E68-42C7-A746-90FAEF897A3B}"/>
              </a:ext>
            </a:extLst>
          </p:cNvPr>
          <p:cNvCxnSpPr>
            <a:cxnSpLocks/>
            <a:stCxn id="6" idx="3"/>
            <a:endCxn id="8" idx="1"/>
          </p:cNvCxnSpPr>
          <p:nvPr/>
        </p:nvCxnSpPr>
        <p:spPr bwMode="auto">
          <a:xfrm flipV="1">
            <a:off x="3727768" y="3027046"/>
            <a:ext cx="751254" cy="1438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Process 27">
            <a:extLst>
              <a:ext uri="{FF2B5EF4-FFF2-40B4-BE49-F238E27FC236}">
                <a16:creationId xmlns:a16="http://schemas.microsoft.com/office/drawing/2014/main" id="{E48B80C6-0D3A-4934-B250-F66140EBAD39}"/>
              </a:ext>
            </a:extLst>
          </p:cNvPr>
          <p:cNvSpPr/>
          <p:nvPr/>
        </p:nvSpPr>
        <p:spPr bwMode="auto">
          <a:xfrm>
            <a:off x="10449833" y="1470592"/>
            <a:ext cx="1352048" cy="7737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ea typeface="ＭＳ Ｐゴシック" pitchFamily="28" charset="-128"/>
              </a:rPr>
              <a:t>Next Step</a:t>
            </a:r>
            <a:endParaRPr kumimoji="0" lang="en-US" sz="1200" b="0" i="0" u="none" strike="noStrike" cap="none" normalizeH="0" baseline="0" dirty="0">
              <a:ln>
                <a:noFill/>
              </a:ln>
              <a:effectLst/>
              <a:ea typeface="ＭＳ Ｐゴシック" pitchFamily="28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C04F87-FE0C-4357-8FB2-38721EACA254}"/>
              </a:ext>
            </a:extLst>
          </p:cNvPr>
          <p:cNvSpPr txBox="1"/>
          <p:nvPr/>
        </p:nvSpPr>
        <p:spPr>
          <a:xfrm>
            <a:off x="5281548" y="2109609"/>
            <a:ext cx="905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Pass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DF92BC-835A-4657-B827-4BF160EC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86" y="4142430"/>
            <a:ext cx="1761324" cy="17151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1DAFC9D-01EA-4E6C-98AB-EBCCD14450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082" y="4142429"/>
            <a:ext cx="1761325" cy="17151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945E34B-5C11-4064-9723-F24720028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5194" y="4142429"/>
            <a:ext cx="1761325" cy="1715148"/>
          </a:xfrm>
          <a:prstGeom prst="rect">
            <a:avLst/>
          </a:prstGeom>
        </p:spPr>
      </p:pic>
      <p:sp>
        <p:nvSpPr>
          <p:cNvPr id="15" name="Flowchart: Delay 14">
            <a:extLst>
              <a:ext uri="{FF2B5EF4-FFF2-40B4-BE49-F238E27FC236}">
                <a16:creationId xmlns:a16="http://schemas.microsoft.com/office/drawing/2014/main" id="{3EC69BD8-F6AB-486C-A382-64B08024BE58}"/>
              </a:ext>
            </a:extLst>
          </p:cNvPr>
          <p:cNvSpPr/>
          <p:nvPr/>
        </p:nvSpPr>
        <p:spPr>
          <a:xfrm>
            <a:off x="6483369" y="2644298"/>
            <a:ext cx="1516742" cy="773723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Disposition</a:t>
            </a:r>
          </a:p>
        </p:txBody>
      </p:sp>
      <p:sp>
        <p:nvSpPr>
          <p:cNvPr id="16" name="Process 5">
            <a:extLst>
              <a:ext uri="{FF2B5EF4-FFF2-40B4-BE49-F238E27FC236}">
                <a16:creationId xmlns:a16="http://schemas.microsoft.com/office/drawing/2014/main" id="{BFB6C65C-88D8-4B12-9824-F133D40F1C3F}"/>
              </a:ext>
            </a:extLst>
          </p:cNvPr>
          <p:cNvSpPr/>
          <p:nvPr/>
        </p:nvSpPr>
        <p:spPr bwMode="auto">
          <a:xfrm>
            <a:off x="8423581" y="2654572"/>
            <a:ext cx="1352048" cy="773724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ea typeface="ＭＳ Ｐゴシック" pitchFamily="28" charset="-128"/>
              </a:rPr>
              <a:t>Offline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dirty="0">
                <a:ea typeface="ＭＳ Ｐゴシック" pitchFamily="28" charset="-128"/>
              </a:rPr>
              <a:t>Retest</a:t>
            </a:r>
            <a:endParaRPr kumimoji="0" lang="en-US" sz="1800" b="0" i="0" u="none" strike="noStrike" cap="none" normalizeH="0" baseline="0" dirty="0">
              <a:ln>
                <a:noFill/>
              </a:ln>
              <a:effectLst/>
              <a:ea typeface="ＭＳ Ｐゴシック" pitchFamily="28" charset="-128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AD97419-4565-4F8B-9DEC-8B453D3445BB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8000111" y="3031160"/>
            <a:ext cx="423470" cy="1027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DBA42574-83C1-4D8B-8EF3-BDDDF33F46FE}"/>
              </a:ext>
            </a:extLst>
          </p:cNvPr>
          <p:cNvCxnSpPr>
            <a:cxnSpLocks/>
            <a:stCxn id="8" idx="0"/>
            <a:endCxn id="10" idx="1"/>
          </p:cNvCxnSpPr>
          <p:nvPr/>
        </p:nvCxnSpPr>
        <p:spPr>
          <a:xfrm rot="5400000" flipH="1" flipV="1">
            <a:off x="7510941" y="-416093"/>
            <a:ext cx="665344" cy="521243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1ADECA81-4A98-49C7-92CE-53722EDAFC03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4175309" y="3041434"/>
            <a:ext cx="5600320" cy="1809671"/>
          </a:xfrm>
          <a:prstGeom prst="bentConnector3">
            <a:avLst>
              <a:gd name="adj1" fmla="val -408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BE064F-95A2-40D5-91C5-50F0DC0F1775}"/>
              </a:ext>
            </a:extLst>
          </p:cNvPr>
          <p:cNvCxnSpPr>
            <a:cxnSpLocks/>
          </p:cNvCxnSpPr>
          <p:nvPr/>
        </p:nvCxnSpPr>
        <p:spPr>
          <a:xfrm flipV="1">
            <a:off x="4175309" y="3018700"/>
            <a:ext cx="0" cy="183240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9C7CACA-9F2D-4A50-A309-69937C9AE120}"/>
              </a:ext>
            </a:extLst>
          </p:cNvPr>
          <p:cNvCxnSpPr>
            <a:cxnSpLocks/>
            <a:stCxn id="8" idx="3"/>
            <a:endCxn id="15" idx="1"/>
          </p:cNvCxnSpPr>
          <p:nvPr/>
        </p:nvCxnSpPr>
        <p:spPr>
          <a:xfrm>
            <a:off x="5995765" y="3027046"/>
            <a:ext cx="487604" cy="411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364B3CE2-5235-4AE4-8226-3D77D6587E34}"/>
              </a:ext>
            </a:extLst>
          </p:cNvPr>
          <p:cNvSpPr txBox="1"/>
          <p:nvPr/>
        </p:nvSpPr>
        <p:spPr>
          <a:xfrm>
            <a:off x="5883419" y="3053826"/>
            <a:ext cx="64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Fail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8FBF9BB-4419-42B9-9881-DCAB2FC3B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8" y="3202894"/>
            <a:ext cx="4964504" cy="183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445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0BE37D-9143-4E0F-AC58-223E389C5B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Low site to site yield from first pass to inline retest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7DE7D2-6530-4E42-B71F-D63E7CC9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E9D36-49DA-4DBA-829E-FC45D70DD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CA64302-88DA-46CB-8788-8CC8C3F660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603941"/>
              </p:ext>
            </p:extLst>
          </p:nvPr>
        </p:nvGraphicFramePr>
        <p:xfrm>
          <a:off x="1562098" y="2903922"/>
          <a:ext cx="3733803" cy="314325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29641">
                  <a:extLst>
                    <a:ext uri="{9D8B030D-6E8A-4147-A177-3AD203B41FA5}">
                      <a16:colId xmlns:a16="http://schemas.microsoft.com/office/drawing/2014/main" val="635154250"/>
                    </a:ext>
                  </a:extLst>
                </a:gridCol>
                <a:gridCol w="1402081">
                  <a:extLst>
                    <a:ext uri="{9D8B030D-6E8A-4147-A177-3AD203B41FA5}">
                      <a16:colId xmlns:a16="http://schemas.microsoft.com/office/drawing/2014/main" val="18346637"/>
                    </a:ext>
                  </a:extLst>
                </a:gridCol>
                <a:gridCol w="1402081">
                  <a:extLst>
                    <a:ext uri="{9D8B030D-6E8A-4147-A177-3AD203B41FA5}">
                      <a16:colId xmlns:a16="http://schemas.microsoft.com/office/drawing/2014/main" val="4225440268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Site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err="1">
                          <a:effectLst/>
                        </a:rPr>
                        <a:t>FirstPass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Inline Retest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119824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All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82.63%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87.60%</a:t>
                      </a:r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5414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0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91.93%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91.93%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05673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1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92.45%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92.45%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607978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2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37.25%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62.75%</a:t>
                      </a:r>
                      <a:endParaRPr lang="en-US" sz="20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CC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7616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3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96.03%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96.03%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027633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</a:rPr>
                        <a:t>89.66%</a:t>
                      </a:r>
                      <a:endParaRPr lang="en-US" sz="20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89.66%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5223690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72.41%</a:t>
                      </a:r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A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</a:rPr>
                        <a:t>85.52%</a:t>
                      </a:r>
                      <a:endParaRPr lang="en-US" sz="20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EE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4565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92.19%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92.19%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622474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91.34%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</a:rPr>
                        <a:t>91.34%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6425122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77D12FFF-6C4B-42F1-867A-3B9895518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5212" y="974633"/>
            <a:ext cx="2816078" cy="27422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1A7A8C-FA76-40C3-8E83-443FD5C75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5212" y="3750626"/>
            <a:ext cx="2816078" cy="274224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F8C9319-9603-44DC-869D-2B7E0C7161DB}"/>
              </a:ext>
            </a:extLst>
          </p:cNvPr>
          <p:cNvSpPr txBox="1"/>
          <p:nvPr/>
        </p:nvSpPr>
        <p:spPr>
          <a:xfrm>
            <a:off x="6481916" y="2161091"/>
            <a:ext cx="1102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First Pass: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03938B7-B6DD-436B-8B57-51A7C8E57C7C}"/>
              </a:ext>
            </a:extLst>
          </p:cNvPr>
          <p:cNvSpPr txBox="1"/>
          <p:nvPr/>
        </p:nvSpPr>
        <p:spPr>
          <a:xfrm>
            <a:off x="6481916" y="4937084"/>
            <a:ext cx="1411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Inline Retest:</a:t>
            </a:r>
          </a:p>
        </p:txBody>
      </p:sp>
    </p:spTree>
    <p:extLst>
      <p:ext uri="{BB962C8B-B14F-4D97-AF65-F5344CB8AC3E}">
        <p14:creationId xmlns:p14="http://schemas.microsoft.com/office/powerpoint/2010/main" val="1160309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B6E892-1B8C-44BE-9A33-21250E1F9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n-US" dirty="0"/>
              <a:t>Blind shift site </a:t>
            </a:r>
            <a:r>
              <a:rPr lang="en-US" dirty="0" err="1"/>
              <a:t>reprobe</a:t>
            </a:r>
            <a:r>
              <a:rPr lang="en-US" dirty="0"/>
              <a:t> on prober</a:t>
            </a:r>
          </a:p>
          <a:p>
            <a:pPr lvl="1"/>
            <a:r>
              <a:rPr lang="en-US" altLang="zh-TW" dirty="0"/>
              <a:t>Pre-defined 2</a:t>
            </a:r>
            <a:r>
              <a:rPr lang="en-US" altLang="zh-TW" baseline="30000" dirty="0"/>
              <a:t>nd</a:t>
            </a:r>
            <a:r>
              <a:rPr lang="en-US" altLang="zh-TW" dirty="0"/>
              <a:t> step map</a:t>
            </a:r>
          </a:p>
          <a:p>
            <a:pPr lvl="1"/>
            <a:r>
              <a:rPr lang="en-US" altLang="zh-TW" dirty="0"/>
              <a:t>Fixed shift site location</a:t>
            </a:r>
          </a:p>
          <a:p>
            <a:pPr lvl="1"/>
            <a:endParaRPr lang="en-US" altLang="zh-TW" dirty="0"/>
          </a:p>
          <a:p>
            <a:r>
              <a:rPr lang="en-US" altLang="zh-TW" dirty="0"/>
              <a:t>Cons:</a:t>
            </a:r>
          </a:p>
          <a:p>
            <a:pPr lvl="1"/>
            <a:r>
              <a:rPr lang="en-US" dirty="0"/>
              <a:t>Need to setup for each device</a:t>
            </a:r>
          </a:p>
          <a:p>
            <a:pPr lvl="1"/>
            <a:r>
              <a:rPr lang="en-US" altLang="zh-TW" dirty="0"/>
              <a:t>W</a:t>
            </a:r>
            <a:r>
              <a:rPr lang="en-US" dirty="0"/>
              <a:t>afer stepping optimization lost</a:t>
            </a:r>
          </a:p>
          <a:p>
            <a:pPr lvl="1"/>
            <a:r>
              <a:rPr lang="en-US" dirty="0"/>
              <a:t>Performance may differ base on low yield site locations </a:t>
            </a:r>
          </a:p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28ED327-A77C-4B51-9FFF-04B9579F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Blind Shift Site </a:t>
            </a:r>
            <a:r>
              <a:rPr lang="en-US" dirty="0" err="1"/>
              <a:t>Reprobe</a:t>
            </a:r>
            <a:r>
              <a:rPr lang="en-US" dirty="0"/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B62BDF-CE7B-425C-9F9D-C4D46E625D6C}"/>
              </a:ext>
            </a:extLst>
          </p:cNvPr>
          <p:cNvSpPr txBox="1"/>
          <p:nvPr/>
        </p:nvSpPr>
        <p:spPr>
          <a:xfrm>
            <a:off x="6197602" y="1043664"/>
            <a:ext cx="56895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Non-overlapping: Low Yield S2 &amp; S5, retested with S6 &amp; S0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B88C6-EFE1-41D3-92DD-BAF5D79E2017}"/>
              </a:ext>
            </a:extLst>
          </p:cNvPr>
          <p:cNvSpPr txBox="1"/>
          <p:nvPr/>
        </p:nvSpPr>
        <p:spPr>
          <a:xfrm>
            <a:off x="6197602" y="3650385"/>
            <a:ext cx="4646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Overlapping: Low Yield S2 &amp; S6, retested with S6 &amp; S2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19CF1C0-084F-48F5-BEC6-C3B5312D9A47}"/>
              </a:ext>
            </a:extLst>
          </p:cNvPr>
          <p:cNvSpPr/>
          <p:nvPr/>
        </p:nvSpPr>
        <p:spPr>
          <a:xfrm>
            <a:off x="8685521" y="2373277"/>
            <a:ext cx="62061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E2BC37B1-7056-4944-8C2C-9445A19F6DEE}"/>
              </a:ext>
            </a:extLst>
          </p:cNvPr>
          <p:cNvSpPr/>
          <p:nvPr/>
        </p:nvSpPr>
        <p:spPr>
          <a:xfrm>
            <a:off x="8685521" y="4993306"/>
            <a:ext cx="620618" cy="2363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13F5F2E-4297-423D-BFAE-D96FC193D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1873" y="4011232"/>
            <a:ext cx="2250928" cy="22026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5114F3-524A-48B8-A791-43305AA3F4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7420" y="3981727"/>
            <a:ext cx="2254143" cy="220269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38C908-8E67-494B-803E-49696C123D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1873" y="1365829"/>
            <a:ext cx="2261318" cy="22128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CD7F0C-40F8-4ED0-9F4C-46CA7DE42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7421" y="1373989"/>
            <a:ext cx="2261318" cy="221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92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7</a:t>
            </a:fld>
            <a:endParaRPr lang="en-US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7588D768-52BE-4BEE-817B-258C425F6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8760"/>
          </a:xfrm>
        </p:spPr>
        <p:txBody>
          <a:bodyPr/>
          <a:lstStyle/>
          <a:p>
            <a:r>
              <a:rPr lang="en-US" dirty="0"/>
              <a:t>Intelligent </a:t>
            </a:r>
            <a:r>
              <a:rPr lang="en-US" dirty="0" err="1"/>
              <a:t>Reprobe</a:t>
            </a:r>
            <a:endParaRPr lang="en-US" dirty="0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32A269D4-5B87-4331-816F-F5E23B89E9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10515600" cy="4351338"/>
          </a:xfrm>
        </p:spPr>
        <p:txBody>
          <a:bodyPr/>
          <a:lstStyle/>
          <a:p>
            <a:r>
              <a:rPr lang="en-US" dirty="0"/>
              <a:t>We called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xREPROBE</a:t>
            </a:r>
            <a:r>
              <a:rPr lang="en-US" dirty="0"/>
              <a:t>, use best yielding sites</a:t>
            </a:r>
          </a:p>
          <a:p>
            <a:r>
              <a:rPr lang="en-US" altLang="zh-TW" sz="2400" dirty="0"/>
              <a:t>Patented : TW I639846 ; Pending in US and others </a:t>
            </a:r>
            <a:endParaRPr lang="en-US" sz="2400" dirty="0"/>
          </a:p>
          <a:p>
            <a:endParaRPr lang="en-US" dirty="0"/>
          </a:p>
        </p:txBody>
      </p:sp>
      <p:sp>
        <p:nvSpPr>
          <p:cNvPr id="9" name="Process 6">
            <a:extLst>
              <a:ext uri="{FF2B5EF4-FFF2-40B4-BE49-F238E27FC236}">
                <a16:creationId xmlns:a16="http://schemas.microsoft.com/office/drawing/2014/main" id="{ED9E2870-1BD1-4B21-8C10-3FDB4F9C9765}"/>
              </a:ext>
            </a:extLst>
          </p:cNvPr>
          <p:cNvSpPr/>
          <p:nvPr/>
        </p:nvSpPr>
        <p:spPr bwMode="auto">
          <a:xfrm>
            <a:off x="913921" y="2886092"/>
            <a:ext cx="1257299" cy="77372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1</a:t>
            </a:r>
            <a:r>
              <a:rPr kumimoji="0" lang="en-US" sz="16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st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 Pass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(Follow Prober Stepping)</a:t>
            </a:r>
          </a:p>
        </p:txBody>
      </p:sp>
      <p:sp>
        <p:nvSpPr>
          <p:cNvPr id="10" name="Decision 7">
            <a:extLst>
              <a:ext uri="{FF2B5EF4-FFF2-40B4-BE49-F238E27FC236}">
                <a16:creationId xmlns:a16="http://schemas.microsoft.com/office/drawing/2014/main" id="{A89DBBEF-BB3E-4C7E-8905-92D8C4947C2A}"/>
              </a:ext>
            </a:extLst>
          </p:cNvPr>
          <p:cNvSpPr/>
          <p:nvPr/>
        </p:nvSpPr>
        <p:spPr bwMode="auto">
          <a:xfrm>
            <a:off x="8182104" y="2790751"/>
            <a:ext cx="1693416" cy="944563"/>
          </a:xfrm>
          <a:prstGeom prst="flowChartDecision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charset="0"/>
                <a:ea typeface="ＭＳ Ｐゴシック" pitchFamily="28" charset="-128"/>
              </a:rPr>
              <a:t>Retest Done</a:t>
            </a: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28" charset="-128"/>
              </a:rPr>
              <a:t>?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FD183E6-75AC-4030-AF30-D5673FF82FCC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 bwMode="auto">
          <a:xfrm flipV="1">
            <a:off x="2171220" y="3264897"/>
            <a:ext cx="790543" cy="80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9F42DA-BB8F-47E6-B5CC-2535A529D87B}"/>
              </a:ext>
            </a:extLst>
          </p:cNvPr>
          <p:cNvCxnSpPr>
            <a:cxnSpLocks/>
            <a:stCxn id="17" idx="3"/>
            <a:endCxn id="18" idx="1"/>
          </p:cNvCxnSpPr>
          <p:nvPr/>
        </p:nvCxnSpPr>
        <p:spPr bwMode="auto">
          <a:xfrm>
            <a:off x="6006556" y="3263033"/>
            <a:ext cx="373774" cy="73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265893-FC05-421F-80EA-CA1CEBE63A88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 bwMode="auto">
          <a:xfrm flipV="1">
            <a:off x="4127900" y="3263033"/>
            <a:ext cx="540685" cy="18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B34293C-3E38-45CA-8F0C-A05BBA8B2AB9}"/>
              </a:ext>
            </a:extLst>
          </p:cNvPr>
          <p:cNvCxnSpPr>
            <a:cxnSpLocks/>
            <a:stCxn id="18" idx="3"/>
            <a:endCxn id="10" idx="1"/>
          </p:cNvCxnSpPr>
          <p:nvPr/>
        </p:nvCxnSpPr>
        <p:spPr bwMode="auto">
          <a:xfrm flipV="1">
            <a:off x="7813040" y="3263033"/>
            <a:ext cx="369064" cy="73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Process 12">
            <a:extLst>
              <a:ext uri="{FF2B5EF4-FFF2-40B4-BE49-F238E27FC236}">
                <a16:creationId xmlns:a16="http://schemas.microsoft.com/office/drawing/2014/main" id="{5908496B-1321-479E-AB31-380CDD42F5EF}"/>
              </a:ext>
            </a:extLst>
          </p:cNvPr>
          <p:cNvSpPr/>
          <p:nvPr/>
        </p:nvSpPr>
        <p:spPr bwMode="auto">
          <a:xfrm>
            <a:off x="10227198" y="2872210"/>
            <a:ext cx="1159526" cy="78164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Wafer</a:t>
            </a:r>
            <a:r>
              <a:rPr kumimoji="0" lang="en-US" sz="18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ea typeface="ＭＳ Ｐゴシック" pitchFamily="28" charset="-128"/>
              </a:rPr>
              <a:t> End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ＭＳ Ｐゴシック" pitchFamily="28" charset="-128"/>
            </a:endParaRPr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id="{330AD9F2-769A-42C6-B7D9-C396938DFE82}"/>
              </a:ext>
            </a:extLst>
          </p:cNvPr>
          <p:cNvSpPr/>
          <p:nvPr/>
        </p:nvSpPr>
        <p:spPr>
          <a:xfrm>
            <a:off x="2961763" y="2876364"/>
            <a:ext cx="1166137" cy="777065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Calc</a:t>
            </a:r>
            <a:r>
              <a:rPr lang="en-US" sz="1400" dirty="0"/>
              <a:t> 1</a:t>
            </a:r>
            <a:r>
              <a:rPr lang="en-US" sz="1400" baseline="30000" dirty="0"/>
              <a:t>st</a:t>
            </a:r>
            <a:r>
              <a:rPr lang="en-US" sz="1400" dirty="0"/>
              <a:t> Yield</a:t>
            </a:r>
          </a:p>
        </p:txBody>
      </p:sp>
      <p:sp>
        <p:nvSpPr>
          <p:cNvPr id="17" name="Rounded Rectangle 15">
            <a:extLst>
              <a:ext uri="{FF2B5EF4-FFF2-40B4-BE49-F238E27FC236}">
                <a16:creationId xmlns:a16="http://schemas.microsoft.com/office/drawing/2014/main" id="{A5906AF5-D824-4D34-8F71-C606287FFA1F}"/>
              </a:ext>
            </a:extLst>
          </p:cNvPr>
          <p:cNvSpPr/>
          <p:nvPr/>
        </p:nvSpPr>
        <p:spPr>
          <a:xfrm>
            <a:off x="4668585" y="2741526"/>
            <a:ext cx="1337971" cy="1043013"/>
          </a:xfrm>
          <a:prstGeom prst="roundRect">
            <a:avLst/>
          </a:prstGeom>
          <a:solidFill>
            <a:srgbClr val="00B0F0"/>
          </a:solidFill>
          <a:ln w="1397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Select Best Probing Coordinates</a:t>
            </a:r>
          </a:p>
        </p:txBody>
      </p:sp>
      <p:sp>
        <p:nvSpPr>
          <p:cNvPr id="18" name="Process 16">
            <a:extLst>
              <a:ext uri="{FF2B5EF4-FFF2-40B4-BE49-F238E27FC236}">
                <a16:creationId xmlns:a16="http://schemas.microsoft.com/office/drawing/2014/main" id="{E4EC52AD-2AE2-4D13-9016-EDD1D3C5BE34}"/>
              </a:ext>
            </a:extLst>
          </p:cNvPr>
          <p:cNvSpPr/>
          <p:nvPr/>
        </p:nvSpPr>
        <p:spPr bwMode="auto">
          <a:xfrm>
            <a:off x="6380330" y="2748859"/>
            <a:ext cx="1432710" cy="1043013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ea typeface="ＭＳ Ｐゴシック" pitchFamily="28" charset="-128"/>
              </a:rPr>
              <a:t>Move to calculated Retest Location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5C45E84-E071-4A0F-9C26-78D0E45A5FC5}"/>
              </a:ext>
            </a:extLst>
          </p:cNvPr>
          <p:cNvCxnSpPr>
            <a:cxnSpLocks/>
            <a:stCxn id="10" idx="3"/>
            <a:endCxn id="15" idx="1"/>
          </p:cNvCxnSpPr>
          <p:nvPr/>
        </p:nvCxnSpPr>
        <p:spPr bwMode="auto">
          <a:xfrm flipV="1">
            <a:off x="9875520" y="3263032"/>
            <a:ext cx="351678" cy="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Elbow Connector 18">
            <a:extLst>
              <a:ext uri="{FF2B5EF4-FFF2-40B4-BE49-F238E27FC236}">
                <a16:creationId xmlns:a16="http://schemas.microsoft.com/office/drawing/2014/main" id="{B263C9BC-82D1-4DEF-AB80-B6599A70C5EE}"/>
              </a:ext>
            </a:extLst>
          </p:cNvPr>
          <p:cNvCxnSpPr>
            <a:cxnSpLocks/>
            <a:stCxn id="10" idx="2"/>
            <a:endCxn id="17" idx="2"/>
          </p:cNvCxnSpPr>
          <p:nvPr/>
        </p:nvCxnSpPr>
        <p:spPr>
          <a:xfrm rot="5400000">
            <a:off x="7158580" y="1914306"/>
            <a:ext cx="49225" cy="3691241"/>
          </a:xfrm>
          <a:prstGeom prst="bentConnector3">
            <a:avLst>
              <a:gd name="adj1" fmla="val 56439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8D41FC21-A832-40FD-8A06-BC115EC21F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453077"/>
              </p:ext>
            </p:extLst>
          </p:nvPr>
        </p:nvGraphicFramePr>
        <p:xfrm>
          <a:off x="3593324" y="4245441"/>
          <a:ext cx="1438382" cy="23440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9191">
                  <a:extLst>
                    <a:ext uri="{9D8B030D-6E8A-4147-A177-3AD203B41FA5}">
                      <a16:colId xmlns:a16="http://schemas.microsoft.com/office/drawing/2014/main" val="2807317003"/>
                    </a:ext>
                  </a:extLst>
                </a:gridCol>
                <a:gridCol w="719191">
                  <a:extLst>
                    <a:ext uri="{9D8B030D-6E8A-4147-A177-3AD203B41FA5}">
                      <a16:colId xmlns:a16="http://schemas.microsoft.com/office/drawing/2014/main" val="3389076320"/>
                    </a:ext>
                  </a:extLst>
                </a:gridCol>
              </a:tblGrid>
              <a:tr h="34895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 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 err="1">
                          <a:effectLst/>
                        </a:rPr>
                        <a:t>FirstPass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ctr"/>
                </a:tc>
                <a:extLst>
                  <a:ext uri="{0D108BD9-81ED-4DB2-BD59-A6C34878D82A}">
                    <a16:rowId xmlns:a16="http://schemas.microsoft.com/office/drawing/2014/main" val="587900330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Yield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82.63%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443039803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0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91.93%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2175332939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92.45%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39799966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Site 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37.25%</a:t>
                      </a:r>
                      <a:endParaRPr lang="en-US" sz="1200" b="0" i="0" u="none" strike="noStrike" dirty="0">
                        <a:solidFill>
                          <a:srgbClr val="9C0006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>
                    <a:solidFill>
                      <a:srgbClr val="FCC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237144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96.03%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4002323287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89.66%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821935972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72.41%</a:t>
                      </a:r>
                      <a:endParaRPr lang="en-US" sz="1200" b="0" i="0" u="none" strike="noStrike" dirty="0">
                        <a:solidFill>
                          <a:srgbClr val="9C57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>
                    <a:solidFill>
                      <a:srgbClr val="FEEA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953872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</a:rPr>
                        <a:t>Site 6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92.19%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1360955837"/>
                  </a:ext>
                </a:extLst>
              </a:tr>
              <a:tr h="22168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Site 7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 dirty="0">
                          <a:effectLst/>
                        </a:rPr>
                        <a:t>91.34%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614" marR="12614" marT="12614" marB="0" anchor="b"/>
                </a:tc>
                <a:extLst>
                  <a:ext uri="{0D108BD9-81ED-4DB2-BD59-A6C34878D82A}">
                    <a16:rowId xmlns:a16="http://schemas.microsoft.com/office/drawing/2014/main" val="1909350566"/>
                  </a:ext>
                </a:extLst>
              </a:tr>
            </a:tbl>
          </a:graphicData>
        </a:graphic>
      </p:graphicFrame>
      <p:pic>
        <p:nvPicPr>
          <p:cNvPr id="24" name="DemoF_0FirstPass.mp4">
            <a:hlinkClick r:id="" action="ppaction://media"/>
            <a:extLst>
              <a:ext uri="{FF2B5EF4-FFF2-40B4-BE49-F238E27FC236}">
                <a16:creationId xmlns:a16="http://schemas.microsoft.com/office/drawing/2014/main" id="{B1893A3B-5827-4F62-AC2C-CC9ABAF8BC1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276" y="4156049"/>
            <a:ext cx="2379396" cy="2433474"/>
          </a:xfrm>
          <a:prstGeom prst="rect">
            <a:avLst/>
          </a:prstGeom>
        </p:spPr>
      </p:pic>
      <p:pic>
        <p:nvPicPr>
          <p:cNvPr id="25" name="DemoF_3MTTM.mp4">
            <a:hlinkClick r:id="" action="ppaction://media"/>
            <a:extLst>
              <a:ext uri="{FF2B5EF4-FFF2-40B4-BE49-F238E27FC236}">
                <a16:creationId xmlns:a16="http://schemas.microsoft.com/office/drawing/2014/main" id="{EA4332C0-423F-4541-9BE1-C68B3A5C8600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152508" y="4153863"/>
            <a:ext cx="2379396" cy="24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16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6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3633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1C632A-9FED-41DB-A23F-D2C705B9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Methodology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C0D55E0-85D1-42AB-96AE-2DBFC4CDE4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3200" b="1" dirty="0">
                <a:solidFill>
                  <a:srgbClr val="0070C0"/>
                </a:solidFill>
              </a:rPr>
              <a:t>1</a:t>
            </a:r>
            <a:r>
              <a:rPr lang="en-US" altLang="zh-TW" sz="3200" b="1" baseline="30000" dirty="0">
                <a:solidFill>
                  <a:srgbClr val="0070C0"/>
                </a:solidFill>
              </a:rPr>
              <a:t>st</a:t>
            </a:r>
            <a:r>
              <a:rPr lang="en-US" altLang="zh-TW" sz="3200" b="1" dirty="0">
                <a:solidFill>
                  <a:srgbClr val="0070C0"/>
                </a:solidFill>
              </a:rPr>
              <a:t> step:	Optimize for retest time</a:t>
            </a:r>
          </a:p>
          <a:p>
            <a:pPr lvl="1"/>
            <a:r>
              <a:rPr lang="en-US" altLang="zh-TW" dirty="0"/>
              <a:t>Find location to test as many as rejects as possible</a:t>
            </a:r>
          </a:p>
          <a:p>
            <a:pPr lvl="1"/>
            <a:r>
              <a:rPr lang="en-US" altLang="zh-TW" dirty="0"/>
              <a:t>Among the possible shifts, pick the best sites to retest</a:t>
            </a:r>
          </a:p>
          <a:p>
            <a:pPr lvl="2"/>
            <a:endParaRPr lang="en-US" dirty="0"/>
          </a:p>
          <a:p>
            <a:pPr marL="0" indent="0">
              <a:buNone/>
            </a:pPr>
            <a:r>
              <a:rPr lang="en-US" altLang="zh-TW" sz="3200" b="1" dirty="0">
                <a:solidFill>
                  <a:srgbClr val="0070C0"/>
                </a:solidFill>
              </a:rPr>
              <a:t>2</a:t>
            </a:r>
            <a:r>
              <a:rPr lang="en-US" altLang="zh-TW" sz="3200" b="1" baseline="30000" dirty="0">
                <a:solidFill>
                  <a:srgbClr val="0070C0"/>
                </a:solidFill>
              </a:rPr>
              <a:t>nd</a:t>
            </a:r>
            <a:r>
              <a:rPr lang="en-US" altLang="zh-TW" sz="3200" b="1" dirty="0">
                <a:solidFill>
                  <a:srgbClr val="0070C0"/>
                </a:solidFill>
              </a:rPr>
              <a:t> step:	Optimize for retest yield</a:t>
            </a:r>
          </a:p>
          <a:p>
            <a:pPr lvl="1"/>
            <a:r>
              <a:rPr lang="en-US" altLang="zh-TW" dirty="0"/>
              <a:t>If chances to recover are low, look for other shift testing fewer rejects</a:t>
            </a:r>
          </a:p>
          <a:p>
            <a:pPr lvl="1"/>
            <a:r>
              <a:rPr lang="en-US" altLang="zh-TW" dirty="0"/>
              <a:t>Rules include:</a:t>
            </a:r>
          </a:p>
          <a:p>
            <a:pPr lvl="2"/>
            <a:r>
              <a:rPr lang="en-US" altLang="zh-TW" dirty="0"/>
              <a:t>Possible recovery yield control</a:t>
            </a:r>
          </a:p>
          <a:p>
            <a:pPr lvl="2"/>
            <a:r>
              <a:rPr lang="en-US" altLang="zh-TW" dirty="0"/>
              <a:t>Retested with bad site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C1C632A-9FED-41DB-A23F-D2C705B9F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</a:t>
            </a:r>
            <a:r>
              <a:rPr lang="en-US" altLang="zh-TW" dirty="0"/>
              <a:t>D</a:t>
            </a:r>
            <a:r>
              <a:rPr lang="en-US" dirty="0"/>
              <a:t>o </a:t>
            </a:r>
            <a:r>
              <a:rPr lang="en-US" altLang="zh-TW" dirty="0"/>
              <a:t>W</a:t>
            </a:r>
            <a:r>
              <a:rPr lang="en-US" dirty="0"/>
              <a:t>e </a:t>
            </a:r>
            <a:r>
              <a:rPr lang="en-US" altLang="zh-TW" dirty="0"/>
              <a:t>D</a:t>
            </a:r>
            <a:r>
              <a:rPr lang="en-US" dirty="0"/>
              <a:t>ecide? - O</a:t>
            </a:r>
            <a:r>
              <a:rPr lang="en-US" altLang="zh-TW" dirty="0"/>
              <a:t>ptimize</a:t>
            </a:r>
            <a:r>
              <a:rPr lang="en-US" dirty="0"/>
              <a:t> </a:t>
            </a:r>
            <a:r>
              <a:rPr lang="en-US" altLang="zh-TW" dirty="0"/>
              <a:t>Ret</a:t>
            </a:r>
            <a:r>
              <a:rPr lang="en-US" dirty="0"/>
              <a:t>est 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C91F4C-2F12-4892-90AD-4478E7C66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24EC6-5D20-6845-AADA-3A9C62201C92}" type="slidenum">
              <a:rPr lang="en-US" smtClean="0"/>
              <a:t>9</a:t>
            </a:fld>
            <a:endParaRPr lang="en-US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D8CFA900-72D3-4637-B11A-CF9549C5B0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26596"/>
            <a:ext cx="10515600" cy="4351338"/>
          </a:xfrm>
        </p:spPr>
        <p:txBody>
          <a:bodyPr/>
          <a:lstStyle/>
          <a:p>
            <a:r>
              <a:rPr lang="en-US" dirty="0"/>
              <a:t>Options we have for retest on example (1x8 PH), to test all rejects</a:t>
            </a:r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43F9E7-92B3-4FBD-A070-7B652B6806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715983"/>
              </p:ext>
            </p:extLst>
          </p:nvPr>
        </p:nvGraphicFramePr>
        <p:xfrm>
          <a:off x="2374900" y="2418184"/>
          <a:ext cx="1625884" cy="3124782"/>
        </p:xfrm>
        <a:graphic>
          <a:graphicData uri="http://schemas.openxmlformats.org/drawingml/2006/table">
            <a:tbl>
              <a:tblPr/>
              <a:tblGrid>
                <a:gridCol w="588195">
                  <a:extLst>
                    <a:ext uri="{9D8B030D-6E8A-4147-A177-3AD203B41FA5}">
                      <a16:colId xmlns:a16="http://schemas.microsoft.com/office/drawing/2014/main" val="2203455041"/>
                    </a:ext>
                  </a:extLst>
                </a:gridCol>
                <a:gridCol w="1037689">
                  <a:extLst>
                    <a:ext uri="{9D8B030D-6E8A-4147-A177-3AD203B41FA5}">
                      <a16:colId xmlns:a16="http://schemas.microsoft.com/office/drawing/2014/main" val="2123376553"/>
                    </a:ext>
                  </a:extLst>
                </a:gridCol>
              </a:tblGrid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Site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1st Yield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0130348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91.93%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2250464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92.45%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14970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37.25%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44362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9050898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2923433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4087561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92.19%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684467"/>
                  </a:ext>
                </a:extLst>
              </a:tr>
              <a:tr h="3471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91.34%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5037168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D3E39E0-B0B6-4424-8FDA-791FB645F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4689650"/>
              </p:ext>
            </p:extLst>
          </p:nvPr>
        </p:nvGraphicFramePr>
        <p:xfrm>
          <a:off x="4490524" y="211625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48E017B-412C-4FA9-993D-D53A058D0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461730"/>
              </p:ext>
            </p:extLst>
          </p:nvPr>
        </p:nvGraphicFramePr>
        <p:xfrm>
          <a:off x="5937320" y="211625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559EAD0-1652-46DE-A850-5935959C7F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862106"/>
              </p:ext>
            </p:extLst>
          </p:nvPr>
        </p:nvGraphicFramePr>
        <p:xfrm>
          <a:off x="1409121" y="211625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6557E10-00B9-4EE6-825A-E71A4748A4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685253"/>
              </p:ext>
            </p:extLst>
          </p:nvPr>
        </p:nvGraphicFramePr>
        <p:xfrm>
          <a:off x="8830912" y="211659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7062561A-21B5-4E97-9A07-076675F84F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232000"/>
              </p:ext>
            </p:extLst>
          </p:nvPr>
        </p:nvGraphicFramePr>
        <p:xfrm>
          <a:off x="7384116" y="211625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638E597-D7F6-4553-A3D9-B614B2B3E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207117"/>
              </p:ext>
            </p:extLst>
          </p:nvPr>
        </p:nvGraphicFramePr>
        <p:xfrm>
          <a:off x="10277708" y="2116251"/>
          <a:ext cx="317359" cy="3927312"/>
        </p:xfrm>
        <a:graphic>
          <a:graphicData uri="http://schemas.openxmlformats.org/drawingml/2006/table">
            <a:tbl>
              <a:tblPr/>
              <a:tblGrid>
                <a:gridCol w="317359">
                  <a:extLst>
                    <a:ext uri="{9D8B030D-6E8A-4147-A177-3AD203B41FA5}">
                      <a16:colId xmlns:a16="http://schemas.microsoft.com/office/drawing/2014/main" val="2446495240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103498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76956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1437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167235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77376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60224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80162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31659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0075712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1480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499928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l" fontAlgn="b"/>
                      <a:r>
                        <a:rPr lang="en-US" sz="1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F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3855856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98F57D8-275C-4786-B157-B77170F514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2222"/>
              </p:ext>
            </p:extLst>
          </p:nvPr>
        </p:nvGraphicFramePr>
        <p:xfrm>
          <a:off x="4900290" y="3425355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91.93%</a:t>
                      </a:r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B79E1A4-10D9-42C1-BC2A-3B531FD7B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953793"/>
              </p:ext>
            </p:extLst>
          </p:nvPr>
        </p:nvGraphicFramePr>
        <p:xfrm>
          <a:off x="6361591" y="3099773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92.45%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37.25%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83D0325E-E8F5-492A-BCEE-22866806C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473606"/>
              </p:ext>
            </p:extLst>
          </p:nvPr>
        </p:nvGraphicFramePr>
        <p:xfrm>
          <a:off x="7808387" y="2770803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37.25%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6953A73-AB0C-421F-AEAC-16F2FF3FC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320095"/>
              </p:ext>
            </p:extLst>
          </p:nvPr>
        </p:nvGraphicFramePr>
        <p:xfrm>
          <a:off x="9255183" y="2418184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96.03%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92.19%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03BD3D3E-E289-4C70-B8A0-FD7FBC99F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4830660"/>
              </p:ext>
            </p:extLst>
          </p:nvPr>
        </p:nvGraphicFramePr>
        <p:xfrm>
          <a:off x="10703356" y="2116251"/>
          <a:ext cx="930118" cy="2618208"/>
        </p:xfrm>
        <a:graphic>
          <a:graphicData uri="http://schemas.openxmlformats.org/drawingml/2006/table">
            <a:tbl>
              <a:tblPr/>
              <a:tblGrid>
                <a:gridCol w="336728">
                  <a:extLst>
                    <a:ext uri="{9D8B030D-6E8A-4147-A177-3AD203B41FA5}">
                      <a16:colId xmlns:a16="http://schemas.microsoft.com/office/drawing/2014/main" val="639463778"/>
                    </a:ext>
                  </a:extLst>
                </a:gridCol>
                <a:gridCol w="593390">
                  <a:extLst>
                    <a:ext uri="{9D8B030D-6E8A-4147-A177-3AD203B41FA5}">
                      <a16:colId xmlns:a16="http://schemas.microsoft.com/office/drawing/2014/main" val="3882864935"/>
                    </a:ext>
                  </a:extLst>
                </a:gridCol>
              </a:tblGrid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4163869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13509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87531045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322441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89.66%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511270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S5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72.41%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943816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4875917"/>
                  </a:ext>
                </a:extLst>
              </a:tr>
              <a:tr h="32727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91.34%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9456676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4648FB56-C743-4E3B-88F4-C066817AC62D}"/>
              </a:ext>
            </a:extLst>
          </p:cNvPr>
          <p:cNvSpPr/>
          <p:nvPr/>
        </p:nvSpPr>
        <p:spPr>
          <a:xfrm>
            <a:off x="2120883" y="6202481"/>
            <a:ext cx="20043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Opportunity for Recover: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C95845-A66A-4859-A102-871B290110B8}"/>
              </a:ext>
            </a:extLst>
          </p:cNvPr>
          <p:cNvSpPr/>
          <p:nvPr/>
        </p:nvSpPr>
        <p:spPr>
          <a:xfrm>
            <a:off x="4497210" y="6202481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err="1"/>
              <a:t>Avg</a:t>
            </a:r>
            <a:r>
              <a:rPr lang="en-US" sz="1400" dirty="0"/>
              <a:t>: 93.47%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A5AC92-5A1A-4CD3-9438-47C304B7310C}"/>
              </a:ext>
            </a:extLst>
          </p:cNvPr>
          <p:cNvSpPr/>
          <p:nvPr/>
        </p:nvSpPr>
        <p:spPr>
          <a:xfrm>
            <a:off x="5937320" y="6202480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err="1"/>
              <a:t>Avg</a:t>
            </a:r>
            <a:r>
              <a:rPr lang="en-US" sz="1400" dirty="0"/>
              <a:t>: 73.12%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EE1FD29-4E0A-48A3-9E33-90EC96C24D1B}"/>
              </a:ext>
            </a:extLst>
          </p:cNvPr>
          <p:cNvSpPr/>
          <p:nvPr/>
        </p:nvSpPr>
        <p:spPr>
          <a:xfrm>
            <a:off x="7384116" y="6202480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err="1"/>
              <a:t>Avg</a:t>
            </a:r>
            <a:r>
              <a:rPr lang="en-US" sz="1400" dirty="0"/>
              <a:t>: 68.56%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26C031-BF5C-4264-A3EF-F713D8D93A06}"/>
              </a:ext>
            </a:extLst>
          </p:cNvPr>
          <p:cNvSpPr/>
          <p:nvPr/>
        </p:nvSpPr>
        <p:spPr>
          <a:xfrm>
            <a:off x="8830912" y="6202480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err="1"/>
              <a:t>Avg</a:t>
            </a:r>
            <a:r>
              <a:rPr lang="en-US" sz="1400" dirty="0"/>
              <a:t>: 92.63%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E47E2E-DAE1-4A4C-8AD7-7BB1054A81D1}"/>
              </a:ext>
            </a:extLst>
          </p:cNvPr>
          <p:cNvSpPr/>
          <p:nvPr/>
        </p:nvSpPr>
        <p:spPr>
          <a:xfrm>
            <a:off x="10277708" y="6202479"/>
            <a:ext cx="11567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 </a:t>
            </a:r>
            <a:r>
              <a:rPr lang="en-US" sz="1400" dirty="0" err="1"/>
              <a:t>Avg</a:t>
            </a:r>
            <a:r>
              <a:rPr lang="en-US" sz="1400" dirty="0"/>
              <a:t>: 84.47%</a:t>
            </a:r>
          </a:p>
        </p:txBody>
      </p:sp>
      <p:sp>
        <p:nvSpPr>
          <p:cNvPr id="26" name="Rounded Rectangle 51">
            <a:extLst>
              <a:ext uri="{FF2B5EF4-FFF2-40B4-BE49-F238E27FC236}">
                <a16:creationId xmlns:a16="http://schemas.microsoft.com/office/drawing/2014/main" id="{544B3FEA-F6F0-4587-A589-AF146F46511F}"/>
              </a:ext>
            </a:extLst>
          </p:cNvPr>
          <p:cNvSpPr/>
          <p:nvPr/>
        </p:nvSpPr>
        <p:spPr bwMode="auto">
          <a:xfrm>
            <a:off x="4361713" y="2003129"/>
            <a:ext cx="1519484" cy="4507126"/>
          </a:xfrm>
          <a:prstGeom prst="round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F52057-4BB1-46B7-A562-9EF1FB9717F4}"/>
              </a:ext>
            </a:extLst>
          </p:cNvPr>
          <p:cNvSpPr txBox="1"/>
          <p:nvPr/>
        </p:nvSpPr>
        <p:spPr>
          <a:xfrm>
            <a:off x="4775888" y="2284067"/>
            <a:ext cx="9797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Best </a:t>
            </a:r>
          </a:p>
          <a:p>
            <a:r>
              <a:rPr lang="en-US" sz="2000" b="1" dirty="0">
                <a:solidFill>
                  <a:srgbClr val="00B050"/>
                </a:solidFill>
              </a:rPr>
              <a:t>Choice!</a:t>
            </a:r>
          </a:p>
        </p:txBody>
      </p:sp>
    </p:spTree>
    <p:extLst>
      <p:ext uri="{BB962C8B-B14F-4D97-AF65-F5344CB8AC3E}">
        <p14:creationId xmlns:p14="http://schemas.microsoft.com/office/powerpoint/2010/main" val="168452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SLENCE" id="{BB9607CF-98F0-0543-8294-8E39FF21F03D}" vid="{B3BF585C-81BC-8543-832A-C4274E54768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6413</TotalTime>
  <Words>5483</Words>
  <Application>Microsoft Office PowerPoint</Application>
  <PresentationFormat>Widescreen</PresentationFormat>
  <Paragraphs>3754</Paragraphs>
  <Slides>37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Calibri</vt:lpstr>
      <vt:lpstr>Calibri Light</vt:lpstr>
      <vt:lpstr>Courier New</vt:lpstr>
      <vt:lpstr>Times New Roman</vt:lpstr>
      <vt:lpstr>Office Theme</vt:lpstr>
      <vt:lpstr>xTEST</vt:lpstr>
      <vt:lpstr>xTEST</vt:lpstr>
      <vt:lpstr>xREPROBE     Patent: TW I639846</vt:lpstr>
      <vt:lpstr>Probe Production Flow</vt:lpstr>
      <vt:lpstr>What happened?</vt:lpstr>
      <vt:lpstr>Blind Shift Site Reprobe:</vt:lpstr>
      <vt:lpstr>Intelligent Reprobe</vt:lpstr>
      <vt:lpstr>Methodology</vt:lpstr>
      <vt:lpstr>How Do We Decide? - Optimize Retest Time</vt:lpstr>
      <vt:lpstr>How Do We Decide? - Optimize Retest Yield</vt:lpstr>
      <vt:lpstr>Result Comparison –    Low Yield on none overlap sites</vt:lpstr>
      <vt:lpstr>Result Comparison –    Low Yield on overlap sites</vt:lpstr>
      <vt:lpstr>Result Comparison –    Normal Yield Across Sites</vt:lpstr>
      <vt:lpstr>Result Comparison</vt:lpstr>
      <vt:lpstr>Additional feature: Inline Retest Decision</vt:lpstr>
      <vt:lpstr>Case I: C customer with 16 site setup, high retest rate due to setup</vt:lpstr>
      <vt:lpstr>Result on 16 sites</vt:lpstr>
      <vt:lpstr>High Volume Production Result</vt:lpstr>
      <vt:lpstr>Case II: S customer with 54 site setup, long retest time from site efficiency </vt:lpstr>
      <vt:lpstr>Wafer Result (Traditional -&gt; xREPROBE)</vt:lpstr>
      <vt:lpstr>Wafer Result (xREPROBE -&gt; Traditional)</vt:lpstr>
      <vt:lpstr>Retest Summary</vt:lpstr>
      <vt:lpstr>Test Time Summary</vt:lpstr>
      <vt:lpstr>Trail Run Summary</vt:lpstr>
      <vt:lpstr>xCLEANING</vt:lpstr>
      <vt:lpstr>Traditional Cleaning</vt:lpstr>
      <vt:lpstr>xCLEANING</vt:lpstr>
      <vt:lpstr>xSETUP</vt:lpstr>
      <vt:lpstr>Traditional Prober Setup</vt:lpstr>
      <vt:lpstr>New Requests for Prober Setup</vt:lpstr>
      <vt:lpstr>xSETUP</vt:lpstr>
      <vt:lpstr>xDATA</vt:lpstr>
      <vt:lpstr>Data Flow</vt:lpstr>
      <vt:lpstr>New xData Flow</vt:lpstr>
      <vt:lpstr>Conclusion</vt:lpstr>
      <vt:lpstr>What can xTEST Do for You?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xTEST</dc:title>
  <dc:creator>Teslence Technology Co, Ltd</dc:creator>
  <cp:lastModifiedBy>Jason Hwang</cp:lastModifiedBy>
  <cp:revision>131</cp:revision>
  <cp:lastPrinted>2018-09-14T06:23:02Z</cp:lastPrinted>
  <dcterms:created xsi:type="dcterms:W3CDTF">2018-08-06T08:44:21Z</dcterms:created>
  <dcterms:modified xsi:type="dcterms:W3CDTF">2019-11-03T08:13:25Z</dcterms:modified>
</cp:coreProperties>
</file>